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7" r:id="rId1"/>
  </p:sldMasterIdLst>
  <p:notesMasterIdLst>
    <p:notesMasterId r:id="rId9"/>
  </p:notesMasterIdLst>
  <p:handoutMasterIdLst>
    <p:handoutMasterId r:id="rId10"/>
  </p:handoutMasterIdLst>
  <p:sldIdLst>
    <p:sldId id="660" r:id="rId2"/>
    <p:sldId id="256" r:id="rId3"/>
    <p:sldId id="257" r:id="rId4"/>
    <p:sldId id="258" r:id="rId5"/>
    <p:sldId id="259" r:id="rId6"/>
    <p:sldId id="661" r:id="rId7"/>
    <p:sldId id="260" r:id="rId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64ED1F-8E6C-814D-A7ED-6628A06A03DD}" v="2" dt="2026-10-07T19:24:19.772"/>
    <p1510:client id="{16C6C5A8-BF53-A947-9483-78BAE1672682}" v="1" dt="2026-10-07T19:27:28.6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/>
    <p:restoredTop sz="81918"/>
  </p:normalViewPr>
  <p:slideViewPr>
    <p:cSldViewPr snapToGrid="0">
      <p:cViewPr varScale="1">
        <p:scale>
          <a:sx n="103" d="100"/>
          <a:sy n="103" d="100"/>
        </p:scale>
        <p:origin x="216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tsumoto" userId="df118aa352c7a998" providerId="LiveId" clId="{16C6C5A8-BF53-A947-9483-78BAE1672682}"/>
    <pc:docChg chg="modSld">
      <pc:chgData name="David Matsumoto" userId="df118aa352c7a998" providerId="LiveId" clId="{16C6C5A8-BF53-A947-9483-78BAE1672682}" dt="2026-10-07T19:29:25.801" v="47" actId="14"/>
      <pc:docMkLst>
        <pc:docMk/>
      </pc:docMkLst>
      <pc:sldChg chg="modSp mod">
        <pc:chgData name="David Matsumoto" userId="df118aa352c7a998" providerId="LiveId" clId="{16C6C5A8-BF53-A947-9483-78BAE1672682}" dt="2026-10-07T19:28:35.590" v="43" actId="20577"/>
        <pc:sldMkLst>
          <pc:docMk/>
          <pc:sldMk cId="304292990" sldId="256"/>
        </pc:sldMkLst>
        <pc:graphicFrameChg chg="mod modGraphic">
          <ac:chgData name="David Matsumoto" userId="df118aa352c7a998" providerId="LiveId" clId="{16C6C5A8-BF53-A947-9483-78BAE1672682}" dt="2026-10-07T19:28:35.590" v="43" actId="20577"/>
          <ac:graphicFrameMkLst>
            <pc:docMk/>
            <pc:sldMk cId="304292990" sldId="256"/>
            <ac:graphicFrameMk id="6" creationId="{E4306358-50AC-200D-404D-2D83C2458383}"/>
          </ac:graphicFrameMkLst>
        </pc:graphicFrameChg>
      </pc:sldChg>
      <pc:sldChg chg="modSp mod">
        <pc:chgData name="David Matsumoto" userId="df118aa352c7a998" providerId="LiveId" clId="{16C6C5A8-BF53-A947-9483-78BAE1672682}" dt="2026-10-07T19:29:25.801" v="47" actId="14"/>
        <pc:sldMkLst>
          <pc:docMk/>
          <pc:sldMk cId="1427355395" sldId="259"/>
        </pc:sldMkLst>
        <pc:spChg chg="mod">
          <ac:chgData name="David Matsumoto" userId="df118aa352c7a998" providerId="LiveId" clId="{16C6C5A8-BF53-A947-9483-78BAE1672682}" dt="2026-10-07T19:29:25.801" v="47" actId="14"/>
          <ac:spMkLst>
            <pc:docMk/>
            <pc:sldMk cId="1427355395" sldId="259"/>
            <ac:spMk id="3" creationId="{AF802655-FE19-9BC5-2E58-ECCA49F6FDA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B153D-42BE-D94D-BCE5-9E87BFDB0C8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042D5-9720-4F4D-9407-D77CA40C95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1476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79425"/>
          </a:xfrm>
          <a:prstGeom prst="rect">
            <a:avLst/>
          </a:prstGeom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79425"/>
          </a:xfrm>
          <a:prstGeom prst="rect">
            <a:avLst/>
          </a:prstGeom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CA94F8-9813-4BD7-B1EA-8A7ACB2EB1E7}" type="datetimeFigureOut">
              <a:rPr lang="en-US"/>
              <a:pPr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59300"/>
            <a:ext cx="5854700" cy="4321175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68650" cy="479425"/>
          </a:xfrm>
          <a:prstGeom prst="rect">
            <a:avLst/>
          </a:prstGeom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4963" y="9120188"/>
            <a:ext cx="3168650" cy="479425"/>
          </a:xfrm>
          <a:prstGeom prst="rect">
            <a:avLst/>
          </a:prstGeom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9893B0-2347-47A1-8961-8FF536D577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5998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Book Antiqu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571C38-B495-9649-8EF2-D6CB0BEE6D23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10FA1-8884-4B98-947C-438985C1DA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  <a:lvl2pPr>
              <a:defRPr>
                <a:latin typeface="Book Antiqua" pitchFamily="18" charset="0"/>
              </a:defRPr>
            </a:lvl2pPr>
            <a:lvl3pPr>
              <a:defRPr>
                <a:latin typeface="Book Antiqua" pitchFamily="18" charset="0"/>
              </a:defRPr>
            </a:lvl3pPr>
            <a:lvl4pPr>
              <a:defRPr>
                <a:latin typeface="Book Antiqua" pitchFamily="18" charset="0"/>
              </a:defRPr>
            </a:lvl4pPr>
            <a:lvl5pPr>
              <a:defRPr>
                <a:latin typeface="Book Antiqua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D308C6-0804-B946-B360-3A4EBBD58D2C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D37F6-FD3F-4A09-99D3-46A2E7B190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Book Antiqua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fld id="{EDE7692B-19D0-3747-A0A7-E9508F051D40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fld id="{0AAFFE47-70F5-4AC4-A166-A4DEB62DDD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05336-7943-B94B-BA1D-83A41E90B836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46F04-931B-4648-83D9-C31EAFE322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39827F-A0B5-9D45-9791-720D2B0011C4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0E720-47EC-43FB-BC3A-4B2CD5ED4F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004B6B-D6DC-8F4B-83FA-77EAD75FDDDF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F6645-AA70-4D49-8AFD-DD9BC8968D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EF3318-5E5D-A243-8FAE-9F124AC20E75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7F73A-BBD5-4101-B44D-272C1BB3D6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0F7815-EE87-BF4D-9F2A-2DA7A5201880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0AF25-B10D-4169-B177-566501A4D5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41D7DD-9A68-F54F-9333-7BAF48C9AD7A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3D38C6-C822-453B-9FE2-FE00297C27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565E4C-26CC-2E4D-B1AE-C713E4AC4354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E11B9-6D89-4739-8269-F1F712CC6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A21D2B-E0B5-2841-B1A4-0EE491B4625C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593CA-E7EE-417F-AC0A-BA643CE99F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7589045" y="1081881"/>
            <a:ext cx="2011362" cy="384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5B21DC-30C6-1441-9F36-1F0950229AC7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5400000">
            <a:off x="6989763" y="3736975"/>
            <a:ext cx="32004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29588" y="5734050"/>
            <a:ext cx="609600" cy="5207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17ACF0-628D-49D3-807B-7B4FD76C1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Book Antiqua" pitchFamily="18" charset="0"/>
              </a:defRPr>
            </a:lvl1pPr>
          </a:lstStyle>
          <a:p>
            <a:fld id="{FBA71EA2-9A2E-FC45-A99C-5E61E5F07ED5}" type="datetime1">
              <a:rPr lang="en-US" altLang="zh-CN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Book Antiqua" pitchFamily="18" charset="0"/>
              </a:defRPr>
            </a:lvl1pPr>
          </a:lstStyle>
          <a:p>
            <a:r>
              <a:rPr lang="en-US"/>
              <a:t>(c) Humintell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Book Antiqua" pitchFamily="18" charset="0"/>
              </a:defRPr>
            </a:lvl1pPr>
          </a:lstStyle>
          <a:p>
            <a:fld id="{62369B64-3C5C-4E11-AE7E-CAF901855B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" descr="C:\David Matsumoto\Humintell\branding\final\HMNTL_Logo-Color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62750" y="5915025"/>
            <a:ext cx="2381250" cy="9429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91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  <p:pic>
        <p:nvPicPr>
          <p:cNvPr id="3" name="Picture 2" descr="HMNTL_Logo-Colo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8215474" cy="32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0169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8C2BC0-709B-4524-123A-19D5FC55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Prison Statistics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306358-50AC-200D-404D-2D83C24583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109784"/>
              </p:ext>
            </p:extLst>
          </p:nvPr>
        </p:nvGraphicFramePr>
        <p:xfrm>
          <a:off x="628651" y="1371600"/>
          <a:ext cx="7886698" cy="503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687">
                  <a:extLst>
                    <a:ext uri="{9D8B030D-6E8A-4147-A177-3AD203B41FA5}">
                      <a16:colId xmlns:a16="http://schemas.microsoft.com/office/drawing/2014/main" val="987351075"/>
                    </a:ext>
                  </a:extLst>
                </a:gridCol>
                <a:gridCol w="2169042">
                  <a:extLst>
                    <a:ext uri="{9D8B030D-6E8A-4147-A177-3AD203B41FA5}">
                      <a16:colId xmlns:a16="http://schemas.microsoft.com/office/drawing/2014/main" val="851648977"/>
                    </a:ext>
                  </a:extLst>
                </a:gridCol>
                <a:gridCol w="2398969">
                  <a:extLst>
                    <a:ext uri="{9D8B030D-6E8A-4147-A177-3AD203B41FA5}">
                      <a16:colId xmlns:a16="http://schemas.microsoft.com/office/drawing/2014/main" val="375888459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US" sz="2800">
                        <a:latin typeface="Book Antiqua" panose="0204060205030503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Males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Females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6027107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ook Antiqua" panose="02040602050305030304" pitchFamily="18" charset="0"/>
                        </a:rPr>
                        <a:t>Any Personality Disorder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65%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42%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4773010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Book Antiqua" panose="02040602050305030304" pitchFamily="18" charset="0"/>
                        </a:rPr>
                        <a:t>AntiSocial</a:t>
                      </a:r>
                      <a:r>
                        <a:rPr lang="en-US" sz="2800" dirty="0">
                          <a:latin typeface="Book Antiqua" panose="02040602050305030304" pitchFamily="18" charset="0"/>
                        </a:rPr>
                        <a:t> Disorder (ASD)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47%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21%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068453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ook Antiqua" panose="02040602050305030304" pitchFamily="18" charset="0"/>
                        </a:rPr>
                        <a:t>Borderline Personality Disorder (BPD)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18.8%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27.4%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58699418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ook Antiqua" panose="02040602050305030304" pitchFamily="18" charset="0"/>
                        </a:rPr>
                        <a:t>All others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No reliable estimates available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ook Antiqua" panose="02040602050305030304" pitchFamily="18" charset="0"/>
                        </a:rPr>
                        <a:t>No reliable estimates available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75832505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9AFCEA-CEEC-BF9F-E6AA-1D683ADEF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</p:spTree>
    <p:extLst>
      <p:ext uri="{BB962C8B-B14F-4D97-AF65-F5344CB8AC3E}">
        <p14:creationId xmlns:p14="http://schemas.microsoft.com/office/powerpoint/2010/main" val="304292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B988-85B6-FC64-291F-A48796BF7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40505"/>
            <a:ext cx="7886700" cy="427905"/>
          </a:xfrm>
        </p:spPr>
        <p:txBody>
          <a:bodyPr>
            <a:noAutofit/>
          </a:bodyPr>
          <a:lstStyle/>
          <a:p>
            <a:r>
              <a:rPr lang="en-US" sz="3200" dirty="0"/>
              <a:t>Interpersonal Profiles of ASD and BPD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D817EB0-69C0-65C0-BE8B-8ECB162F9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143696"/>
              </p:ext>
            </p:extLst>
          </p:nvPr>
        </p:nvGraphicFramePr>
        <p:xfrm>
          <a:off x="217967" y="568410"/>
          <a:ext cx="8708065" cy="6172246"/>
        </p:xfrm>
        <a:graphic>
          <a:graphicData uri="http://schemas.openxmlformats.org/drawingml/2006/table">
            <a:tbl>
              <a:tblPr/>
              <a:tblGrid>
                <a:gridCol w="1813028">
                  <a:extLst>
                    <a:ext uri="{9D8B030D-6E8A-4147-A177-3AD203B41FA5}">
                      <a16:colId xmlns:a16="http://schemas.microsoft.com/office/drawing/2014/main" val="3717248014"/>
                    </a:ext>
                  </a:extLst>
                </a:gridCol>
                <a:gridCol w="3461073">
                  <a:extLst>
                    <a:ext uri="{9D8B030D-6E8A-4147-A177-3AD203B41FA5}">
                      <a16:colId xmlns:a16="http://schemas.microsoft.com/office/drawing/2014/main" val="2006195291"/>
                    </a:ext>
                  </a:extLst>
                </a:gridCol>
                <a:gridCol w="3433964">
                  <a:extLst>
                    <a:ext uri="{9D8B030D-6E8A-4147-A177-3AD203B41FA5}">
                      <a16:colId xmlns:a16="http://schemas.microsoft.com/office/drawing/2014/main" val="1965078099"/>
                    </a:ext>
                  </a:extLst>
                </a:gridCol>
              </a:tblGrid>
              <a:tr h="25839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Book Antiqua" panose="02040602050305030304" pitchFamily="18" charset="0"/>
                        </a:rPr>
                        <a:t>ASPD</a:t>
                      </a: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Book Antiqua" panose="02040602050305030304" pitchFamily="18" charset="0"/>
                        </a:rPr>
                        <a:t>BPD</a:t>
                      </a: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380360"/>
                  </a:ext>
                </a:extLst>
              </a:tr>
              <a:tr h="478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latin typeface="Book Antiqua" panose="02040602050305030304" pitchFamily="18" charset="0"/>
                        </a:rPr>
                        <a:t>Central interpersonal pattern</a:t>
                      </a: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Disregard for others' rights and social norms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Instability in relationships coupled with sensitivity to rejection/abandonment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288024"/>
                  </a:ext>
                </a:extLst>
              </a:tr>
              <a:tr h="557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latin typeface="Book Antiqua" panose="02040602050305030304" pitchFamily="18" charset="0"/>
                        </a:rPr>
                        <a:t>Attachment to others</a:t>
                      </a: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Often limited concern for others' needs/rights; relationships may be instrumental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Book Antiqua" panose="02040602050305030304" pitchFamily="18" charset="0"/>
                        </a:rPr>
                        <a:t>Often very strong attachment needs; relationships can become exceptionally intense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888495"/>
                  </a:ext>
                </a:extLst>
              </a:tr>
              <a:tr h="6986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latin typeface="Book Antiqua" panose="02040602050305030304" pitchFamily="18" charset="0"/>
                        </a:rPr>
                        <a:t>Empathy/remorse</a:t>
                      </a:r>
                      <a:endParaRPr lang="en-US" sz="140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Reduced concern for harm to others; lack of remorse is diagnostically relevant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Empathy can fluctuate, particularly under emotional/interpersonal stress; lack of remorse is </a:t>
                      </a:r>
                      <a:r>
                        <a:rPr lang="en-US" sz="1400" b="1" dirty="0" err="1">
                          <a:latin typeface="Book Antiqua" panose="02040602050305030304" pitchFamily="18" charset="0"/>
                        </a:rPr>
                        <a:t>not</a:t>
                      </a:r>
                      <a:r>
                        <a:rPr lang="en-US" sz="1400" dirty="0" err="1">
                          <a:latin typeface="Book Antiqua" panose="02040602050305030304" pitchFamily="18" charset="0"/>
                        </a:rPr>
                        <a:t>defining</a:t>
                      </a: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85013"/>
                  </a:ext>
                </a:extLst>
              </a:tr>
              <a:tr h="478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latin typeface="Book Antiqua" panose="02040602050305030304" pitchFamily="18" charset="0"/>
                        </a:rPr>
                        <a:t>Trust</a:t>
                      </a:r>
                      <a:endParaRPr lang="en-US" sz="140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Cynicism, exploitation, deception, manipulation may characterize relationships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Book Antiqua" panose="02040602050305030304" pitchFamily="18" charset="0"/>
                        </a:rPr>
                        <a:t>Heightened sensitivity to signs of rejection, betrayal, abandonment, or loss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317762"/>
                  </a:ext>
                </a:extLst>
              </a:tr>
              <a:tr h="645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latin typeface="Book Antiqua" panose="02040602050305030304" pitchFamily="18" charset="0"/>
                        </a:rPr>
                        <a:t>Relationship pattern</a:t>
                      </a:r>
                      <a:endParaRPr lang="en-US" sz="140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Can exploit, deceive, intimidate, disregard obligations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Rapid shifts between idealization and devaluation; unstable but highly consequential relationships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504496"/>
                  </a:ext>
                </a:extLst>
              </a:tr>
              <a:tr h="645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latin typeface="Book Antiqua" panose="02040602050305030304" pitchFamily="18" charset="0"/>
                        </a:rPr>
                        <a:t>Anger/aggression</a:t>
                      </a:r>
                      <a:endParaRPr lang="en-US" sz="140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Irritability/aggressiveness can occur, often alongside disregard for consequences/others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Intense anger often triggered by perceived rejection, abandonment, invalidation, or interpersonal threat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4087680"/>
                  </a:ext>
                </a:extLst>
              </a:tr>
              <a:tr h="6986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latin typeface="Book Antiqua" panose="02040602050305030304" pitchFamily="18" charset="0"/>
                        </a:rPr>
                        <a:t>Manipulative behavior</a:t>
                      </a:r>
                      <a:endParaRPr lang="en-US" sz="140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Deceitfulness/manipulation for personal gain or pleasure is part of the ASPD diagnostic construct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Behavior sometimes labeled “manipulative” may instead arise from desperate efforts to maintain attachment or regulate overwhelming emotion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422500"/>
                  </a:ext>
                </a:extLst>
              </a:tr>
              <a:tr h="6986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latin typeface="Book Antiqua" panose="02040602050305030304" pitchFamily="18" charset="0"/>
                        </a:rPr>
                        <a:t>Responsibility</a:t>
                      </a:r>
                      <a:endParaRPr lang="en-US" sz="1400" dirty="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Persistent irresponsibility and disregard for obligations are characteristic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Can function responsibly, but functioning may deteriorate dramatically during interpersonal/emotional crises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034856"/>
                  </a:ext>
                </a:extLst>
              </a:tr>
              <a:tr h="478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latin typeface="Book Antiqua" panose="02040602050305030304" pitchFamily="18" charset="0"/>
                        </a:rPr>
                        <a:t>Emotional interpersonal style</a:t>
                      </a:r>
                      <a:endParaRPr lang="en-US" sz="1400">
                        <a:latin typeface="Book Antiqua" panose="02040602050305030304" pitchFamily="18" charset="0"/>
                      </a:endParaRP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Book Antiqua" panose="02040602050305030304" pitchFamily="18" charset="0"/>
                        </a:rPr>
                        <a:t>May be relatively detached, callous, antagonistic, or superficially engaging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latin typeface="Book Antiqua" panose="02040602050305030304" pitchFamily="18" charset="0"/>
                        </a:rPr>
                        <a:t>Emotionally intense, reactive, vulnerable, and relationship-focused</a:t>
                      </a:r>
                    </a:p>
                  </a:txBody>
                  <a:tcPr marL="29138" marR="29138" marT="14570" marB="145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198704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DA2AF-7BC9-FDCE-599E-AE66B99D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</p:spTree>
    <p:extLst>
      <p:ext uri="{BB962C8B-B14F-4D97-AF65-F5344CB8AC3E}">
        <p14:creationId xmlns:p14="http://schemas.microsoft.com/office/powerpoint/2010/main" val="231271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135A2-DBD8-E0C1-B9A6-35120338C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Shorthand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A9D244-DC0D-BD65-E41A-FF1967C4C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3638"/>
            <a:ext cx="8229600" cy="4525963"/>
          </a:xfrm>
        </p:spPr>
        <p:txBody>
          <a:bodyPr/>
          <a:lstStyle/>
          <a:p>
            <a:r>
              <a:rPr lang="en-US" sz="2800" dirty="0"/>
              <a:t>ASPD: “What can I get from you, and what constraints can I disregard?”</a:t>
            </a:r>
          </a:p>
          <a:p>
            <a:pPr lvl="1"/>
            <a:r>
              <a:rPr lang="en-US" sz="2400" dirty="0"/>
              <a:t>Instrumental exploitation and disregard for others are particularly relevant interpersonal features.</a:t>
            </a:r>
          </a:p>
          <a:p>
            <a:r>
              <a:rPr lang="en-US" sz="2800" dirty="0"/>
              <a:t>BPD: “Are you going to reject, abandon, betray, or stop caring about me?”</a:t>
            </a:r>
          </a:p>
          <a:p>
            <a:pPr lvl="1"/>
            <a:r>
              <a:rPr lang="en-US" sz="2400" dirty="0"/>
              <a:t>Frantic efforts to avoid abandonment, unstable and intense relationships, alternating idealization/devaluation, unstable identity, affective instability, and intense anger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33585F-C8D8-881A-D407-8A4CD68DD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</p:spTree>
    <p:extLst>
      <p:ext uri="{BB962C8B-B14F-4D97-AF65-F5344CB8AC3E}">
        <p14:creationId xmlns:p14="http://schemas.microsoft.com/office/powerpoint/2010/main" val="2657692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F8197-0ABC-55A8-12A6-54D9DDB63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Expect in an Interview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2655-FE19-9BC5-2E58-ECCA49F6F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 ASPD, ASPD is heterogeneous and is not equivalent to psychopathy. </a:t>
            </a:r>
          </a:p>
          <a:p>
            <a:r>
              <a:rPr lang="en-US" sz="2800" dirty="0"/>
              <a:t>Irritability, anger, hostility, frustration and aggression are all relevant to ASPD, so challenge, restriction, perceived disrespect, thwarted goals, or loss of control could produce substantial emotional responses. 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61AC7-0FEB-2BFF-F96E-35D5E58CE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</p:spTree>
    <p:extLst>
      <p:ext uri="{BB962C8B-B14F-4D97-AF65-F5344CB8AC3E}">
        <p14:creationId xmlns:p14="http://schemas.microsoft.com/office/powerpoint/2010/main" val="142735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92C36-E173-F049-F2B8-0DB500E0B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6A16-A077-D3B2-7D6D-D8AAE134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Expect in an Interview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5CD2F-74E4-92F2-7292-2687128B3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 BPD, the clearest expectation is heightened and rapidly changing emotional reactivity, especially when the interaction acquires interpersonal meaning.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C16D36-FDAA-F826-70F7-64F7AA79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</p:spTree>
    <p:extLst>
      <p:ext uri="{BB962C8B-B14F-4D97-AF65-F5344CB8AC3E}">
        <p14:creationId xmlns:p14="http://schemas.microsoft.com/office/powerpoint/2010/main" val="411410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92EE5-602B-575D-4214-2219F3DF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may they be Reactive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C857-4C31-6694-9E8D-43787A33A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ASPD: Reactions may be more likely when something interferes with the person's goals, autonomy, status, control, rewards, or freedom from consequences. </a:t>
            </a:r>
          </a:p>
          <a:p>
            <a:r>
              <a:rPr lang="en-US" dirty="0"/>
              <a:t>BPD: Especially reactive to threats to attachment, acceptance, trust, and interpersonal security.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243FF8-E2EA-FABA-C548-1EFA89CD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Humintell 2026</a:t>
            </a:r>
          </a:p>
        </p:txBody>
      </p:sp>
    </p:spTree>
    <p:extLst>
      <p:ext uri="{BB962C8B-B14F-4D97-AF65-F5344CB8AC3E}">
        <p14:creationId xmlns:p14="http://schemas.microsoft.com/office/powerpoint/2010/main" val="2271721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535</Words>
  <Application>Microsoft Macintosh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Book Antiqua</vt:lpstr>
      <vt:lpstr>Calibri</vt:lpstr>
      <vt:lpstr>Office Theme</vt:lpstr>
      <vt:lpstr>PowerPoint Presentation</vt:lpstr>
      <vt:lpstr>Prison Statistics</vt:lpstr>
      <vt:lpstr>Interpersonal Profiles of ASD and BPD</vt:lpstr>
      <vt:lpstr>Useful Shorthand</vt:lpstr>
      <vt:lpstr>What to Expect in an Interview </vt:lpstr>
      <vt:lpstr>What to Expect in an Interview </vt:lpstr>
      <vt:lpstr>What may they be Reactive To?</vt:lpstr>
    </vt:vector>
  </TitlesOfParts>
  <Company>SFSU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Matsumoto</dc:creator>
  <cp:lastModifiedBy>David Matsumoto</cp:lastModifiedBy>
  <cp:revision>3</cp:revision>
  <cp:lastPrinted>2024-12-24T15:00:31Z</cp:lastPrinted>
  <dcterms:created xsi:type="dcterms:W3CDTF">2010-10-01T16:24:07Z</dcterms:created>
  <dcterms:modified xsi:type="dcterms:W3CDTF">2026-10-07T19:29:26Z</dcterms:modified>
</cp:coreProperties>
</file>