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0"/>
  </p:notesMasterIdLst>
  <p:sldIdLst>
    <p:sldId id="256" r:id="rId2"/>
    <p:sldId id="262" r:id="rId3"/>
    <p:sldId id="257" r:id="rId4"/>
    <p:sldId id="258" r:id="rId5"/>
    <p:sldId id="259" r:id="rId6"/>
    <p:sldId id="261" r:id="rId7"/>
    <p:sldId id="260" r:id="rId8"/>
    <p:sldId id="302" r:id="rId9"/>
    <p:sldId id="263" r:id="rId10"/>
    <p:sldId id="266" r:id="rId11"/>
    <p:sldId id="264" r:id="rId12"/>
    <p:sldId id="267" r:id="rId13"/>
    <p:sldId id="265" r:id="rId14"/>
    <p:sldId id="268" r:id="rId15"/>
    <p:sldId id="269" r:id="rId16"/>
    <p:sldId id="303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30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75B589-F21F-274B-8A58-6A1D62CA3AD4}" v="1" dt="2026-06-15T15:07:44.1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47"/>
    <p:restoredTop sz="94474"/>
  </p:normalViewPr>
  <p:slideViewPr>
    <p:cSldViewPr snapToGrid="0">
      <p:cViewPr varScale="1">
        <p:scale>
          <a:sx n="150" d="100"/>
          <a:sy n="150" d="100"/>
        </p:scale>
        <p:origin x="168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5" d="100"/>
        <a:sy n="18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Matsumoto" userId="df118aa352c7a998" providerId="LiveId" clId="{24B161C9-8A0C-5E08-BE67-13B2C3F11BF5}"/>
    <pc:docChg chg="undo custSel addSld modSld modMainMaster">
      <pc:chgData name="David Matsumoto" userId="df118aa352c7a998" providerId="LiveId" clId="{24B161C9-8A0C-5E08-BE67-13B2C3F11BF5}" dt="2026-06-15T15:07:50.948" v="552" actId="313"/>
      <pc:docMkLst>
        <pc:docMk/>
      </pc:docMkLst>
      <pc:sldChg chg="modSp mod">
        <pc:chgData name="David Matsumoto" userId="df118aa352c7a998" providerId="LiveId" clId="{24B161C9-8A0C-5E08-BE67-13B2C3F11BF5}" dt="2026-06-15T15:07:50.948" v="552" actId="313"/>
        <pc:sldMkLst>
          <pc:docMk/>
          <pc:sldMk cId="3648240411" sldId="297"/>
        </pc:sldMkLst>
        <pc:graphicFrameChg chg="modGraphic">
          <ac:chgData name="David Matsumoto" userId="df118aa352c7a998" providerId="LiveId" clId="{24B161C9-8A0C-5E08-BE67-13B2C3F11BF5}" dt="2026-06-15T15:07:50.948" v="552" actId="313"/>
          <ac:graphicFrameMkLst>
            <pc:docMk/>
            <pc:sldMk cId="3648240411" sldId="297"/>
            <ac:graphicFrameMk id="7" creationId="{25F9ED26-90AB-30E8-51CC-D9737FBE7424}"/>
          </ac:graphicFrameMkLst>
        </pc:graphicFrameChg>
      </pc:sldChg>
      <pc:sldChg chg="modSp mod setBg">
        <pc:chgData name="David Matsumoto" userId="df118aa352c7a998" providerId="LiveId" clId="{24B161C9-8A0C-5E08-BE67-13B2C3F11BF5}" dt="2026-06-15T15:07:22.181" v="551" actId="20577"/>
        <pc:sldMkLst>
          <pc:docMk/>
          <pc:sldMk cId="2054101052" sldId="300"/>
        </pc:sldMkLst>
        <pc:graphicFrameChg chg="mod modGraphic">
          <ac:chgData name="David Matsumoto" userId="df118aa352c7a998" providerId="LiveId" clId="{24B161C9-8A0C-5E08-BE67-13B2C3F11BF5}" dt="2026-06-15T15:07:22.181" v="551" actId="20577"/>
          <ac:graphicFrameMkLst>
            <pc:docMk/>
            <pc:sldMk cId="2054101052" sldId="300"/>
            <ac:graphicFrameMk id="7" creationId="{71C2B3C8-D92C-9C04-24FA-4403696AD3A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4BAD49-A276-4E41-8A95-AC112BB44953}" type="datetimeFigureOut">
              <a:rPr lang="en-US" smtClean="0"/>
              <a:t>6/15/26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CE0EFE-9895-3B43-B3AE-85508B7281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108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12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69387-7250-7BD9-479D-B78CB0692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DC56C3-376D-F307-7323-1D11149F32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1E135E-0F35-935E-D717-B09E439A87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A146E0-3EBC-1542-7242-53707A87E8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6617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C26CD-9B66-C600-C890-06C3B9EDA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ACFD37-80F2-DDE1-8189-4AC9B96EBF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13415B-C3E6-9132-6F02-15A7710C8C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5EBE8B-DE0A-B662-CF6D-6511FF4C4A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7087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CE14C-D7CF-FF7E-CB2D-CF2C9C391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272F96-AE32-699F-88A9-29A03BE0F6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DCFFBC-5AC6-30CC-C113-B6CADB2C4E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DAD49C-FE5B-B240-1009-7FF384DB43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374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487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226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94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6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686C5-6291-6480-0173-CA8BEC02F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CDFEA3-A3F4-093E-E6FE-1E50860943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0E5751-FC0E-7801-E4B7-9DE7D35F07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997952-70B6-A5B4-47E3-69229AB79D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274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A50BB-E334-6043-7798-35363D0D6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22A0B2-5C3B-2492-B911-A5A0A2321F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371963-6877-47BB-2CDA-8D1838EB18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9D63C6-602E-6616-BE31-0C3078ECC6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067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2E793-946A-3DD2-3FB0-B90E47760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408FAB-E256-4939-3D5E-5CD962D08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2B7870-EE74-E42D-C8C9-28CC40B883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6C1012-7E9F-5002-B68C-0B84FB24E1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638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AA790-6CD2-AB67-4BF7-C0A9461D1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516661-2972-7365-C92C-B4E1F41CB0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C133E5-222E-8ED6-B543-86D398422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B0798-8A37-A548-2431-DA3551F1EB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CE0EFE-9895-3B43-B3AE-85508B728133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461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B7F7E-53B9-EC88-6DBE-A6C1053D6C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8BABF-863A-9E18-3157-7667C87996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2D567-C6EA-19A3-DBA2-A4A854765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CD306-9B12-F94B-8546-E0F411E55DAA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00E95-5223-597A-66DC-1C7D28715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C813D-AF59-CEB6-E0CD-EB7173233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2C0E-702F-8444-BE5F-87A4EB49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31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27C6A-E9BD-02AE-A053-E297311EB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29E36-E3C3-732E-872A-49C5B5EBB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251EE-300F-7301-0630-E4EDB43D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6F0A-6D95-154E-8235-2BA3906A3860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E9BE4-72CB-2789-62CB-FD6696355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510AE-C98D-9079-D4B0-62A67CF2B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2C0E-702F-8444-BE5F-87A4EB49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64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CC4662-A139-7439-7B95-154E5AF5BD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66C1D9-CFA1-B8A5-27D5-51B9428F7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7C373-46B5-D144-A2DA-1E7BB2B3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E511-A688-EB4B-A307-A7DC981DE329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1B899-7941-2CF6-1C3D-C83B06346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2A6C8-0687-5E01-D242-498324B08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2C0E-702F-8444-BE5F-87A4EB49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23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92C0E-D48A-EFA2-A52E-B6557E86C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C2D8B-CE69-01AF-FA3B-D14C4EB3B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2526C-AB6F-2C46-E8B2-A4E0703DF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34B8-A706-384F-9AA9-24F507BCA16D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8ED05-E4EE-FFD0-B71F-B5E683331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30B73-88F3-7070-82FA-5173246BC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2C0E-702F-8444-BE5F-87A4EB49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422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B7FF-E2EA-DF7E-7503-A0AACAEE0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F7FED-4B4B-A3A6-F769-0342B6FB3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51E55-9178-391A-2E34-BC94EBC5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4CB6D-69AB-6248-862E-4E23C2B55E4B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AC0AC-C2FC-4702-5FAC-EC80373EF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1339A-7F5E-7F60-38F8-EB2CDDD7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2C0E-702F-8444-BE5F-87A4EB49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834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2BD58-F83C-26C7-06AF-2BBCC6DDB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08692-7E15-193D-319D-BA64D2D037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7AF95-A3ED-9AD3-7971-A3F54AB10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CF7D94-E14F-807F-538F-3B94269BB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98F-3920-464C-B442-41435B6E0CA9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438A0-0CFD-DA0E-6D20-585F14DA5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55AB6-842E-70AF-EB5F-81F62F21D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2C0E-702F-8444-BE5F-87A4EB49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00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679C6-491E-29E8-9379-9ABF9B1D3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940086-7721-2A86-B35C-968E0A72D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F6301-60A0-B4EB-C25C-E3626802D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EDED27-1B6B-0699-6BCC-F23D2AAA84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11CA2-9225-CCD5-E8F0-31B92B6D24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69D2A5-ADAF-B93C-E6A3-D8641A8D1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C8B4-C381-A04A-A404-92BD4760146F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5F6603-C8BF-E5D6-1327-2F96C6FE7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B80162-DC94-35EC-3A52-3315BA0F4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2C0E-702F-8444-BE5F-87A4EB49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56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65875-B0DD-B65D-B1F4-55C356175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4FEE63-30A9-3C6D-1709-20ABD491C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42DD-2964-4C45-930D-CBB190045D18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9606D4-1D04-AA2C-4353-AD92539C4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ECCFFF-613A-F6E6-7433-23EBF9FAA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2C0E-702F-8444-BE5F-87A4EB49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710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D466DE-DD31-FF04-B36C-E09CC45BA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368F-9CCC-7044-8FB9-82BD62F462B6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589532-3A53-8C9A-AEB8-89765CCB3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687011-1368-7D8F-0F07-FA6E33499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2C0E-702F-8444-BE5F-87A4EB49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58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B2ED9-4905-B686-4BE5-45C359BCD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27BD5-F3BA-0B9A-731E-AAEBDDBB9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DDCD1F-760F-0BBA-FD5A-2A3D6E38D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D65BF3-DD5A-FB0B-DACA-82B71EC88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2B16D-6B86-2B44-BF05-2F1B3E8042AB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042BB-32F1-6A15-6BE6-BC9984623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637D0C-11D0-6359-DDEE-D22C6E600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2C0E-702F-8444-BE5F-87A4EB49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90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00FAB-7744-1468-EAA4-E5D07ECC8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24C467-4F93-8C85-64FB-2FB64ED7B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42331-A557-37BC-E9AC-A0D078F23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9F012-E48D-910C-1246-A752E708D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69E1-FAFD-5C41-BC67-8878E990ADC2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33275-D002-9D6A-A438-F4C995E8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5CEA27-9ADB-9893-9045-E92E8225C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2C0E-702F-8444-BE5F-87A4EB49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80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97777-C64F-AF6D-209D-0F533DA17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DC552-F1A6-C172-9E13-34D0EE837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04DF2-50DB-7A8D-D346-301B141A0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fld id="{F9B1B38C-FCAA-8042-8CA7-B4271E7516CB}" type="datetime1">
              <a:rPr lang="en-US" smtClean="0"/>
              <a:t>6/15/26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9B388-2E68-A138-C5A5-5079608F66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(c) Humintell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5399F-A7B4-CC21-AFD4-128DA1C3D9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fld id="{5C092C0E-702F-8444-BE5F-87A4EB498B6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1" descr="C:\David Matsumoto\Humintell\branding\final\HMNTL_Logo-Color.jpg">
            <a:extLst>
              <a:ext uri="{FF2B5EF4-FFF2-40B4-BE49-F238E27FC236}">
                <a16:creationId xmlns:a16="http://schemas.microsoft.com/office/drawing/2014/main" id="{9D08DC49-86BE-4F88-7234-31A4371B93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738706" y="5778500"/>
            <a:ext cx="2381250" cy="942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17350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ook Antiqua" panose="020406020503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ok Antiqua" panose="020406020503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ECC17-9D84-D044-01C3-305469B514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do Traumatic Experiences affect Memory Recall?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3E2FF6-7134-CA78-A4BC-384B5965C1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Implications for Veracity and Deception Indicators</a:t>
            </a:r>
          </a:p>
          <a:p>
            <a:r>
              <a:rPr lang="en-US" dirty="0"/>
              <a:t>Humintell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DE56C0-4FF4-AE69-4694-A58E4AC00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985521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A4749D2-4A9D-A58E-117A-2C8C9944D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Accuracy vs. Timing: When is Recall “Best”?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DE92D8-18C0-7609-5070-DEC3321753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C7C2F-FF7F-CBAC-7E80-6A4D06043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497973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1ED7F-BD83-1E99-E81F-4B59932C8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Immediate Interviews (same day)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8225C-D88F-02C9-63E8-C2AAD97D8AC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Minimizes contamination (no outside info yet)</a:t>
            </a:r>
          </a:p>
          <a:p>
            <a:pPr lvl="1"/>
            <a:r>
              <a:rPr lang="en-US" dirty="0"/>
              <a:t>Captures fresh </a:t>
            </a:r>
            <a:r>
              <a:rPr lang="en-US" b="1" dirty="0"/>
              <a:t>sensory</a:t>
            </a:r>
            <a:r>
              <a:rPr lang="en-US" dirty="0"/>
              <a:t> impressions</a:t>
            </a:r>
          </a:p>
          <a:p>
            <a:pPr lvl="1"/>
            <a:r>
              <a:rPr lang="en-US" dirty="0"/>
              <a:t>Preserves details that might otherwise decay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39D592-AE96-2FD4-0A7D-B5EF7CC336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Cons</a:t>
            </a:r>
          </a:p>
          <a:p>
            <a:pPr lvl="1"/>
            <a:r>
              <a:rPr lang="en-US" dirty="0"/>
              <a:t>Victims may be overwhelmed, dissociative, or incoherent</a:t>
            </a:r>
          </a:p>
          <a:p>
            <a:pPr lvl="1"/>
            <a:r>
              <a:rPr lang="en-US" dirty="0"/>
              <a:t>Retrieval impairment under acute stress</a:t>
            </a:r>
          </a:p>
          <a:p>
            <a:pPr lvl="1"/>
            <a:r>
              <a:rPr lang="en-US" dirty="0"/>
              <a:t>Higher risk of apparent inconsistencies</a:t>
            </a:r>
          </a:p>
          <a:p>
            <a:pPr lvl="1"/>
            <a:r>
              <a:rPr lang="en-US" dirty="0"/>
              <a:t>More “I don’t know” responses (which are an effect of the trauma but often misinterpreted)</a:t>
            </a:r>
          </a:p>
          <a:p>
            <a:r>
              <a:rPr lang="en-US" dirty="0"/>
              <a:t>Bottom line</a:t>
            </a:r>
          </a:p>
          <a:p>
            <a:pPr lvl="1"/>
            <a:r>
              <a:rPr lang="en-US" dirty="0"/>
              <a:t>Early statements are useful </a:t>
            </a:r>
            <a:r>
              <a:rPr lang="en-US" i="1" dirty="0"/>
              <a:t>if conducted properly</a:t>
            </a:r>
          </a:p>
          <a:p>
            <a:pPr lvl="1"/>
            <a:r>
              <a:rPr lang="en-US" dirty="0"/>
              <a:t>They should be treated as </a:t>
            </a:r>
            <a:r>
              <a:rPr lang="en-US" i="1" dirty="0"/>
              <a:t>partial snapshots</a:t>
            </a:r>
            <a:r>
              <a:rPr lang="en-US" dirty="0"/>
              <a:t>, not definitive accounts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C23FF-3259-3FD8-B8C4-30927E7E6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275694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B5164-E878-AD51-FA7C-F38BEC590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Short Delay: 24–72 Hours (Optimal for Narrative Accuracy)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F6073-7AF2-4682-414E-BB2BCFD9640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this window helps</a:t>
            </a:r>
          </a:p>
          <a:p>
            <a:pPr lvl="1"/>
            <a:r>
              <a:rPr lang="en-US" dirty="0"/>
              <a:t>Initial consolidation has occurred</a:t>
            </a:r>
          </a:p>
          <a:p>
            <a:pPr lvl="1"/>
            <a:r>
              <a:rPr lang="en-US" dirty="0"/>
              <a:t>Stress hormones have normalized</a:t>
            </a:r>
          </a:p>
          <a:p>
            <a:pPr lvl="1"/>
            <a:r>
              <a:rPr lang="en-US" dirty="0"/>
              <a:t>Sleep supports memory stabilization</a:t>
            </a:r>
          </a:p>
          <a:p>
            <a:pPr lvl="1"/>
            <a:r>
              <a:rPr lang="en-US" dirty="0"/>
              <a:t>Victims can access more contextual and temporal structure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770B1-9AA1-81DF-E7B1-7979391FF4C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improves</a:t>
            </a:r>
          </a:p>
          <a:p>
            <a:pPr lvl="1"/>
            <a:r>
              <a:rPr lang="en-US" dirty="0"/>
              <a:t>Narrative coherence</a:t>
            </a:r>
          </a:p>
          <a:p>
            <a:pPr lvl="1"/>
            <a:r>
              <a:rPr lang="en-US" dirty="0"/>
              <a:t>Temporal ordering</a:t>
            </a:r>
          </a:p>
          <a:p>
            <a:pPr lvl="1"/>
            <a:r>
              <a:rPr lang="en-US" dirty="0"/>
              <a:t>Voluntary recall of details that were present but inaccessible earlier</a:t>
            </a:r>
          </a:p>
          <a:p>
            <a:r>
              <a:rPr lang="en-US" dirty="0"/>
              <a:t>What usually does </a:t>
            </a:r>
            <a:r>
              <a:rPr lang="en-US" i="1" dirty="0"/>
              <a:t>not</a:t>
            </a:r>
            <a:r>
              <a:rPr lang="en-US" dirty="0"/>
              <a:t> change much</a:t>
            </a:r>
          </a:p>
          <a:p>
            <a:pPr lvl="1"/>
            <a:r>
              <a:rPr lang="en-US" dirty="0"/>
              <a:t>Central facts of the assault (those tend to be stable from the start)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C55A5-8417-E706-CD78-59E23223B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939454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531A0-CC73-4249-A106-4E456A001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Longer Delays (Weeks to Months)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602AD-67BA-B8AC-E831-737F447BC9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Mixed effects</a:t>
            </a:r>
          </a:p>
          <a:p>
            <a:pPr lvl="1"/>
            <a:r>
              <a:rPr lang="en-US" dirty="0"/>
              <a:t>Core elements often remain stable</a:t>
            </a:r>
          </a:p>
          <a:p>
            <a:pPr lvl="1"/>
            <a:r>
              <a:rPr lang="en-US" dirty="0"/>
              <a:t>Peripheral details may decay</a:t>
            </a:r>
          </a:p>
          <a:p>
            <a:pPr lvl="1"/>
            <a:r>
              <a:rPr lang="en-US" dirty="0"/>
              <a:t>Repeated retellings can increase confidence without increasing accuracy</a:t>
            </a:r>
          </a:p>
          <a:p>
            <a:pPr lvl="1"/>
            <a:r>
              <a:rPr lang="en-US" dirty="0"/>
              <a:t>Exposure to new information can subtly reshape memory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AF9A14-82E7-2135-BDC1-7B56CC9F5E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In trauma cases, later recall can sometimes expand (more details emerge), which is often misinterpreted as fabrication. </a:t>
            </a:r>
          </a:p>
          <a:p>
            <a:r>
              <a:rPr lang="en-US" dirty="0"/>
              <a:t>In reality, this reflects</a:t>
            </a:r>
          </a:p>
          <a:p>
            <a:pPr lvl="1"/>
            <a:r>
              <a:rPr lang="en-US" dirty="0"/>
              <a:t>Improved access</a:t>
            </a:r>
          </a:p>
          <a:p>
            <a:pPr lvl="1"/>
            <a:r>
              <a:rPr lang="en-US" dirty="0"/>
              <a:t>Reduced avoidance</a:t>
            </a:r>
          </a:p>
          <a:p>
            <a:pPr lvl="1"/>
            <a:r>
              <a:rPr lang="en-US" dirty="0"/>
              <a:t>Better cognitive control during retrieval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E1B15-72CB-9ED7-EAA8-BD770BD2B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4159186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F574B-715E-53EA-FD40-0005014AA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does </a:t>
            </a:r>
            <a:r>
              <a:rPr lang="en-US" i="1" dirty="0"/>
              <a:t>not</a:t>
            </a:r>
            <a:r>
              <a:rPr lang="en-US" dirty="0"/>
              <a:t> Improve Accuracy (and can make it Worse)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5FA78-9929-6C31-1824-E3659CFBF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High-pressure questioning</a:t>
            </a:r>
          </a:p>
          <a:p>
            <a:pPr lvl="0"/>
            <a:r>
              <a:rPr lang="en-US" dirty="0"/>
              <a:t>Rapid-fire or forced chronological recounting</a:t>
            </a:r>
          </a:p>
          <a:p>
            <a:pPr lvl="0"/>
            <a:r>
              <a:rPr lang="en-US" dirty="0"/>
              <a:t>Leading or confirmatory questions</a:t>
            </a:r>
          </a:p>
          <a:p>
            <a:pPr lvl="0"/>
            <a:r>
              <a:rPr lang="en-US" dirty="0"/>
              <a:t>Repeatedly asking the same question until the answer changes</a:t>
            </a:r>
          </a:p>
          <a:p>
            <a:pPr lvl="0"/>
            <a:r>
              <a:rPr lang="en-US" dirty="0"/>
              <a:t>Interpreting normal trauma-related memory gaps as deception</a:t>
            </a:r>
          </a:p>
          <a:p>
            <a:r>
              <a:rPr lang="en-US" dirty="0"/>
              <a:t>Stress during recall reliably degrades performance.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39C70-3F25-A2E3-4C00-0EC22E955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1163115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8765C-7BD0-3F98-A663-4BF64EA09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Best-Supported Approach for Maximizing Accurate Victim Recall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6C57548-76C5-CCC8-9E1F-6911796BCF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Timing</a:t>
            </a:r>
          </a:p>
          <a:p>
            <a:pPr lvl="1"/>
            <a:r>
              <a:rPr lang="en-US" dirty="0"/>
              <a:t>Initial brief statement as soon as feasible (to preserve uncontaminated core facts)</a:t>
            </a:r>
          </a:p>
          <a:p>
            <a:pPr lvl="1"/>
            <a:r>
              <a:rPr lang="en-US" dirty="0"/>
              <a:t>Full cognitive interview after ~1–3 days, when possible</a:t>
            </a:r>
          </a:p>
          <a:p>
            <a:pPr lvl="1"/>
            <a:r>
              <a:rPr lang="en-US" dirty="0"/>
              <a:t>Allow follow-up interviews rather than “one perfect statement”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8F9CD8-FE56-CCA9-9AA6-D6DF2C14792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 style</a:t>
            </a:r>
          </a:p>
          <a:p>
            <a:pPr lvl="1"/>
            <a:r>
              <a:rPr lang="en-US" dirty="0"/>
              <a:t>Trauma-informed, non-leading</a:t>
            </a:r>
          </a:p>
          <a:p>
            <a:pPr lvl="1"/>
            <a:r>
              <a:rPr lang="en-US" dirty="0"/>
              <a:t>Allow non-linear recall</a:t>
            </a:r>
          </a:p>
          <a:p>
            <a:pPr lvl="1"/>
            <a:r>
              <a:rPr lang="en-US" dirty="0"/>
              <a:t>Normalize uncertainty (“It’s okay not to remember”)</a:t>
            </a:r>
          </a:p>
          <a:p>
            <a:pPr lvl="1"/>
            <a:r>
              <a:rPr lang="en-US" dirty="0"/>
              <a:t>Focus first on free recall before specific questions</a:t>
            </a:r>
          </a:p>
          <a:p>
            <a:pPr lvl="1"/>
            <a:r>
              <a:rPr lang="en-US" dirty="0"/>
              <a:t>Avoid pressing for peripheral detail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DAAF8A-7C30-B79A-C991-4D75E306F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081967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26E6-EAE5-E28E-07A9-9140DB54E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 about Timing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40D2F-C0D0-DECE-77A5-D5BD9F1C1A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Expect stability in what happened but variability in how it’s described</a:t>
            </a:r>
          </a:p>
          <a:p>
            <a:r>
              <a:rPr lang="en-US" dirty="0"/>
              <a:t>Treat peripheral inconsistencies as expected, not diagnostic</a:t>
            </a:r>
          </a:p>
          <a:p>
            <a:r>
              <a:rPr lang="en-US" dirty="0"/>
              <a:t>Be cautious with demeanor-based credibility judgments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AFCF51-BBD5-1737-9A6F-8539C5F2BA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Delayed, calmer recall is often completer and more coherent—but not necessarily “truer” than early recall. </a:t>
            </a:r>
          </a:p>
          <a:p>
            <a:r>
              <a:rPr lang="en-US" dirty="0"/>
              <a:t>The </a:t>
            </a:r>
            <a:r>
              <a:rPr lang="en-US" i="1" dirty="0"/>
              <a:t>core truth</a:t>
            </a:r>
            <a:r>
              <a:rPr lang="en-US" dirty="0"/>
              <a:t> is usually present early; access and articulation improve later. </a:t>
            </a:r>
          </a:p>
          <a:p>
            <a:r>
              <a:rPr lang="en-US" dirty="0"/>
              <a:t>Thus, discrepancies between early and later statements in violent trauma cases are not evidence of unreliability by default—they are often a predictable consequence of how traumatic memory works.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9E68F-6419-630E-4651-9530A4419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226025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0209E25-8BE5-6E40-84C1-733ADCBF3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Victims vs. Suspects Memory Under Stress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3570190-5705-8B38-73F1-2B51A73741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902BB-5817-9E95-7D62-232656DA1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421806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411B694-A925-C18A-E8EA-2DF6B6593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Nature of Stress: Uncontrollable vs. Goal-Directed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2DA121-4AC5-8ABF-F63A-85B4F82B5B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Victims</a:t>
            </a:r>
          </a:p>
          <a:p>
            <a:pPr lvl="1"/>
            <a:r>
              <a:rPr lang="en-US" dirty="0"/>
              <a:t>Stress is uncontrollable, unexpected, and existential</a:t>
            </a:r>
          </a:p>
          <a:p>
            <a:pPr lvl="1"/>
            <a:r>
              <a:rPr lang="en-US" dirty="0"/>
              <a:t>Primary goal: survival</a:t>
            </a:r>
          </a:p>
          <a:p>
            <a:pPr lvl="1"/>
            <a:r>
              <a:rPr lang="en-US" dirty="0"/>
              <a:t>No opportunity to plan, rehearse, or manage impressions</a:t>
            </a:r>
          </a:p>
          <a:p>
            <a:pPr lvl="1"/>
            <a:r>
              <a:rPr lang="en-US" dirty="0"/>
              <a:t>Often experience fear, helplessness, or tonic immobility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EA27D28-C276-71D9-74C5-C52F915CF3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Suspects</a:t>
            </a:r>
          </a:p>
          <a:p>
            <a:pPr lvl="1"/>
            <a:r>
              <a:rPr lang="en-US" dirty="0"/>
              <a:t>Stress is often goal-directed and strategic</a:t>
            </a:r>
          </a:p>
          <a:p>
            <a:pPr lvl="1"/>
            <a:r>
              <a:rPr lang="en-US" dirty="0"/>
              <a:t>Primary goals: avoid detection, maintain consistency, control narrative</a:t>
            </a:r>
          </a:p>
          <a:p>
            <a:pPr lvl="1"/>
            <a:r>
              <a:rPr lang="en-US" dirty="0"/>
              <a:t>Even if panicked, suspects are often thinking about consequences</a:t>
            </a:r>
          </a:p>
          <a:p>
            <a:pPr lvl="1"/>
            <a:r>
              <a:rPr lang="en-US" dirty="0"/>
              <a:t>Stress includes cognitive load from deception, self-monitoring, and impression management</a:t>
            </a:r>
          </a:p>
          <a:p>
            <a:r>
              <a:rPr lang="en-US" dirty="0"/>
              <a:t>Key difference</a:t>
            </a:r>
          </a:p>
          <a:p>
            <a:pPr lvl="1"/>
            <a:r>
              <a:rPr lang="en-US" dirty="0"/>
              <a:t>Victim stress narrows attention involuntarily; suspect stress often involves active cognitive control.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2DA4D5-9306-8116-3C75-1F68DD3A2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948534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0C68D-31F0-8EC1-182D-D8B0B6864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during the Event: </a:t>
            </a:r>
            <a:r>
              <a:rPr lang="en-US" i="1" dirty="0"/>
              <a:t>Victims – Threat Focused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0983C-F313-B894-0D27-B9A50F5B53A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Attention to</a:t>
            </a:r>
          </a:p>
          <a:p>
            <a:pPr lvl="1"/>
            <a:r>
              <a:rPr lang="en-US" dirty="0"/>
              <a:t>Assaultive acts</a:t>
            </a:r>
          </a:p>
          <a:p>
            <a:pPr lvl="1"/>
            <a:r>
              <a:rPr lang="en-US" dirty="0"/>
              <a:t>Threat cues (weapons, force, commands)</a:t>
            </a:r>
          </a:p>
          <a:p>
            <a:pPr lvl="1"/>
            <a:r>
              <a:rPr lang="en-US" dirty="0"/>
              <a:t>Bodily sensations and emotions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2822C-4FB0-FA27-659F-46155BC6DC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leads to:</a:t>
            </a:r>
          </a:p>
          <a:p>
            <a:pPr lvl="1"/>
            <a:r>
              <a:rPr lang="en-US" dirty="0"/>
              <a:t>Strong encoding of central actions</a:t>
            </a:r>
          </a:p>
          <a:p>
            <a:pPr lvl="1"/>
            <a:r>
              <a:rPr lang="en-US" dirty="0"/>
              <a:t>Weaker encoding of peripheral or contextual details</a:t>
            </a:r>
          </a:p>
          <a:p>
            <a:pPr lvl="1"/>
            <a:r>
              <a:rPr lang="en-US" dirty="0"/>
              <a:t>Memory that is often sensory-heavy but narratively sparse</a:t>
            </a:r>
          </a:p>
          <a:p>
            <a:pPr lvl="1"/>
            <a:r>
              <a:rPr lang="en-US" dirty="0"/>
              <a:t>This is adaptive: it supports survival, not later testimony.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0EFCC-3AE0-1A43-BD48-AEDD4ECFB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04069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134C110-7D96-D4C3-D0D8-B7FC0307C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Research Findings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6D02F59-6163-CE08-2AF6-5E23C6C875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3DF67-CE4F-DF97-E2E4-30EF62C73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16071000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6BDD1-AFB8-3462-3B29-9E3BC1FCD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Encoding during the Event: </a:t>
            </a:r>
            <a:r>
              <a:rPr lang="en-US" i="1" dirty="0"/>
              <a:t>Suspects – Action- and Self-focused Encoding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C8D3E-8538-8E63-3EB3-67FF3D58731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Attention to</a:t>
            </a:r>
          </a:p>
          <a:p>
            <a:pPr lvl="1"/>
            <a:r>
              <a:rPr lang="en-US" dirty="0"/>
              <a:t>Their own actions and decisions</a:t>
            </a:r>
          </a:p>
          <a:p>
            <a:pPr lvl="1"/>
            <a:r>
              <a:rPr lang="en-US" dirty="0"/>
              <a:t>Monitoring the victim’s reactions</a:t>
            </a:r>
          </a:p>
          <a:p>
            <a:pPr lvl="1"/>
            <a:r>
              <a:rPr lang="en-US" dirty="0"/>
              <a:t>Avoidance behaviors (witnesses, cameras)</a:t>
            </a:r>
          </a:p>
          <a:p>
            <a:pPr lvl="1"/>
            <a:r>
              <a:rPr lang="en-US" dirty="0"/>
              <a:t>Internal dialogue (“Don’t leave evidence,” “Stick to the story”)</a:t>
            </a:r>
          </a:p>
          <a:p>
            <a:pPr lvl="1"/>
            <a:r>
              <a:rPr lang="en-US" dirty="0"/>
              <a:t>Others’ impression management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553A3D-F657-A068-D59E-335D077B8A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can produce:</a:t>
            </a:r>
          </a:p>
          <a:p>
            <a:pPr lvl="1"/>
            <a:r>
              <a:rPr lang="en-US" dirty="0"/>
              <a:t>Better memory for what they did intentionally</a:t>
            </a:r>
          </a:p>
          <a:p>
            <a:pPr lvl="1"/>
            <a:r>
              <a:rPr lang="en-US" dirty="0"/>
              <a:t>Poorer memory for victim experience or incidental details</a:t>
            </a:r>
          </a:p>
          <a:p>
            <a:pPr lvl="1"/>
            <a:r>
              <a:rPr lang="en-US" dirty="0"/>
              <a:t>Selective encoding shaped by goals, not threat salience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05807-BD78-493C-9881-3F95982B1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038588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04B43-D0C8-F9EF-565E-BEE458966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Recall (hours to days after): </a:t>
            </a:r>
            <a:r>
              <a:rPr lang="en-US" i="1" dirty="0"/>
              <a:t>Victims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BEA7F-5D34-EEC6-E390-7534A0493E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Common patterns</a:t>
            </a:r>
          </a:p>
          <a:p>
            <a:pPr lvl="1"/>
            <a:r>
              <a:rPr lang="en-US" dirty="0"/>
              <a:t>Fragmented or non-linear recall</a:t>
            </a:r>
          </a:p>
          <a:p>
            <a:pPr lvl="1"/>
            <a:r>
              <a:rPr lang="en-US" dirty="0"/>
              <a:t>Difficulty with chronology</a:t>
            </a:r>
          </a:p>
          <a:p>
            <a:pPr lvl="1"/>
            <a:r>
              <a:rPr lang="en-US" dirty="0"/>
              <a:t>Emotional flooding or shutdown</a:t>
            </a:r>
          </a:p>
          <a:p>
            <a:pPr lvl="1"/>
            <a:r>
              <a:rPr lang="en-US" dirty="0"/>
              <a:t>Frequent “I don’t know” or partial answers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3E065-EC51-4D18-BE77-AC8E83C8F5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Importantly</a:t>
            </a:r>
          </a:p>
          <a:p>
            <a:pPr lvl="1"/>
            <a:r>
              <a:rPr lang="en-US" dirty="0"/>
              <a:t>Gaps cluster around </a:t>
            </a:r>
            <a:r>
              <a:rPr lang="en-US" i="1" dirty="0"/>
              <a:t>peripheral</a:t>
            </a:r>
            <a:r>
              <a:rPr lang="en-US" dirty="0"/>
              <a:t> details</a:t>
            </a:r>
          </a:p>
          <a:p>
            <a:pPr lvl="1"/>
            <a:r>
              <a:rPr lang="en-US" dirty="0"/>
              <a:t>Core assault elements are usually stable</a:t>
            </a:r>
          </a:p>
          <a:p>
            <a:pPr lvl="1"/>
            <a:r>
              <a:rPr lang="en-US" dirty="0"/>
              <a:t>Retrieval is impaired by continued stress and arousal</a:t>
            </a:r>
          </a:p>
          <a:p>
            <a:pPr lvl="1"/>
            <a:r>
              <a:rPr lang="en-US" dirty="0"/>
              <a:t>This often looks unreliable—but may not be.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DD9D7-EC47-3F1F-ED0B-31931BF89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167011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AC35F-633B-9318-BBB2-7BA9D8748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Recall (hours to days after): </a:t>
            </a:r>
            <a:r>
              <a:rPr lang="en-US" i="1" dirty="0"/>
              <a:t>Suspects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B3C78-CC33-080B-58F3-3261296C1B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patterns:</a:t>
            </a:r>
          </a:p>
          <a:p>
            <a:pPr lvl="1"/>
            <a:r>
              <a:rPr lang="en-US" dirty="0"/>
              <a:t>More linear, story-like narratives</a:t>
            </a:r>
          </a:p>
          <a:p>
            <a:pPr lvl="1"/>
            <a:r>
              <a:rPr lang="en-US" dirty="0"/>
              <a:t>Fewer admissions of uncertainty</a:t>
            </a:r>
          </a:p>
          <a:p>
            <a:pPr lvl="1"/>
            <a:r>
              <a:rPr lang="en-US" dirty="0"/>
              <a:t>Overly smooth or rehearsed accounts (sometimes)</a:t>
            </a:r>
          </a:p>
          <a:p>
            <a:pPr lvl="1"/>
            <a:r>
              <a:rPr lang="en-US" dirty="0"/>
              <a:t>Selective omissions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9A04A7-3763-B4D7-30C9-AA216DE2AD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However:</a:t>
            </a:r>
          </a:p>
          <a:p>
            <a:pPr lvl="1"/>
            <a:r>
              <a:rPr lang="en-US" dirty="0"/>
              <a:t>Stress + deception increases cognitive load</a:t>
            </a:r>
          </a:p>
          <a:p>
            <a:pPr lvl="1"/>
            <a:r>
              <a:rPr lang="en-US" dirty="0"/>
              <a:t>This can produce contradictions over time</a:t>
            </a:r>
          </a:p>
          <a:p>
            <a:pPr lvl="1"/>
            <a:r>
              <a:rPr lang="en-US" dirty="0"/>
              <a:t>Details that require spontaneous generation (timing, sensory context) are especially fragile</a:t>
            </a:r>
          </a:p>
          <a:p>
            <a:pPr lvl="1"/>
            <a:r>
              <a:rPr lang="en-US" dirty="0"/>
              <a:t>A suspect’s calm, organized recall is not diagnostic of accuracy.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C62F6-42D8-52F2-74F6-ACE5E0791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415504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15EDF-6818-088D-92D1-8993C3E89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Change over Time: How Statements may Evolve: </a:t>
            </a:r>
            <a:r>
              <a:rPr lang="en-US" i="1" dirty="0"/>
              <a:t>Victims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0CBE3-19EC-AAC2-5848-0795EDB7E72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Over time (days to weeks):</a:t>
            </a:r>
          </a:p>
          <a:p>
            <a:pPr lvl="1"/>
            <a:r>
              <a:rPr lang="en-US" dirty="0"/>
              <a:t>Narrative coherence often improves</a:t>
            </a:r>
          </a:p>
          <a:p>
            <a:pPr lvl="1"/>
            <a:r>
              <a:rPr lang="en-US" dirty="0"/>
              <a:t>Additional details may emerge</a:t>
            </a:r>
          </a:p>
          <a:p>
            <a:pPr lvl="1"/>
            <a:r>
              <a:rPr lang="en-US" dirty="0"/>
              <a:t>Confidence may increase or remain mixed</a:t>
            </a:r>
          </a:p>
          <a:p>
            <a:pPr lvl="1"/>
            <a:r>
              <a:rPr lang="en-US" dirty="0"/>
              <a:t>Central facts usually remain consistent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214B78-881F-0A15-80D4-18A4D0EC209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This “expansion” is often misread as fabrication, but it usually reflects:</a:t>
            </a:r>
          </a:p>
          <a:p>
            <a:pPr lvl="1"/>
            <a:r>
              <a:rPr lang="en-US" dirty="0"/>
              <a:t>Improved access after consolidation</a:t>
            </a:r>
          </a:p>
          <a:p>
            <a:pPr lvl="1"/>
            <a:r>
              <a:rPr lang="en-US" dirty="0"/>
              <a:t>Reduced fear and avoidance</a:t>
            </a:r>
          </a:p>
          <a:p>
            <a:pPr lvl="1"/>
            <a:r>
              <a:rPr lang="en-US" dirty="0"/>
              <a:t>Better executive control during recall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4AAC8-FC14-D0B4-14C8-08160C49D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1433705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01599-E109-8B41-773B-17072895E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1724C-E8AB-821A-1298-8708F3361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Change over Time: How Statements may Evolve: </a:t>
            </a:r>
            <a:r>
              <a:rPr lang="en-US" i="1" dirty="0"/>
              <a:t>Suspects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FB56F-CE0A-3DFC-C3DF-5EA4BE4E50E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Over time:</a:t>
            </a:r>
          </a:p>
          <a:p>
            <a:pPr lvl="1"/>
            <a:r>
              <a:rPr lang="en-US" dirty="0"/>
              <a:t>Stories may become more rigid</a:t>
            </a:r>
          </a:p>
          <a:p>
            <a:pPr lvl="1"/>
            <a:r>
              <a:rPr lang="en-US" dirty="0"/>
              <a:t>Repetition increases confidence</a:t>
            </a:r>
          </a:p>
          <a:p>
            <a:pPr lvl="1"/>
            <a:r>
              <a:rPr lang="en-US" dirty="0"/>
              <a:t>Inconsistencies often emerge across interviews</a:t>
            </a:r>
          </a:p>
          <a:p>
            <a:pPr lvl="1"/>
            <a:r>
              <a:rPr lang="en-US" dirty="0"/>
              <a:t>New details may appear to “patch” earlier gaps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710C7-F40B-D55A-B308-58FD770567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Changes are more likely driven by:</a:t>
            </a:r>
          </a:p>
          <a:p>
            <a:pPr lvl="1"/>
            <a:r>
              <a:rPr lang="en-US" dirty="0"/>
              <a:t>Strategic revision</a:t>
            </a:r>
          </a:p>
          <a:p>
            <a:pPr lvl="1"/>
            <a:r>
              <a:rPr lang="en-US" dirty="0"/>
              <a:t>Memory interference from rehearsed lies</a:t>
            </a:r>
          </a:p>
          <a:p>
            <a:pPr lvl="1"/>
            <a:r>
              <a:rPr lang="en-US" dirty="0"/>
              <a:t>Monitoring interviewer reactions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D07E9-8FF6-E76A-D736-C957B1263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500371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DE8EF-7020-103B-CA4D-03081E6CC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Stress at the time of Questioning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8DFD6-18F2-8D3C-E828-127CFC4419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Victims</a:t>
            </a:r>
          </a:p>
          <a:p>
            <a:pPr lvl="1"/>
            <a:r>
              <a:rPr lang="en-US" dirty="0"/>
              <a:t>Stress during interviews:</a:t>
            </a:r>
          </a:p>
          <a:p>
            <a:pPr lvl="1"/>
            <a:r>
              <a:rPr lang="en-US" dirty="0"/>
              <a:t>Impairs retrieval</a:t>
            </a:r>
          </a:p>
          <a:p>
            <a:pPr lvl="1"/>
            <a:r>
              <a:rPr lang="en-US" dirty="0"/>
              <a:t>Increases fragmentation</a:t>
            </a:r>
          </a:p>
          <a:p>
            <a:pPr lvl="1"/>
            <a:r>
              <a:rPr lang="en-US" dirty="0"/>
              <a:t>Reduces verbal specificity</a:t>
            </a:r>
          </a:p>
          <a:p>
            <a:pPr lvl="1"/>
            <a:r>
              <a:rPr lang="en-US" dirty="0"/>
              <a:t>Can trigger dissociation or shutdown</a:t>
            </a:r>
          </a:p>
          <a:p>
            <a:pPr lvl="1"/>
            <a:r>
              <a:rPr lang="en-US" dirty="0"/>
              <a:t>Result: less complete recall, even if memory is intact.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76B94C-23BB-5FD2-1414-C78F3CD0364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Suspects</a:t>
            </a:r>
          </a:p>
          <a:p>
            <a:pPr lvl="1"/>
            <a:r>
              <a:rPr lang="en-US" dirty="0"/>
              <a:t>Stress during interviews:</a:t>
            </a:r>
          </a:p>
          <a:p>
            <a:pPr lvl="1"/>
            <a:r>
              <a:rPr lang="en-US" dirty="0"/>
              <a:t>Increases cognitive load</a:t>
            </a:r>
          </a:p>
          <a:p>
            <a:pPr lvl="1"/>
            <a:r>
              <a:rPr lang="en-US" dirty="0"/>
              <a:t>Makes deception harder to sustain</a:t>
            </a:r>
          </a:p>
          <a:p>
            <a:pPr lvl="1"/>
            <a:r>
              <a:rPr lang="en-US" dirty="0"/>
              <a:t>Can reveal inconsistencies under strategic pressure</a:t>
            </a:r>
          </a:p>
          <a:p>
            <a:pPr lvl="1"/>
            <a:r>
              <a:rPr lang="en-US" dirty="0"/>
              <a:t>Result: greater difficulty maintaining a false or incomplete narrative—especially with open-ended questioning.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5B42C-A31D-8950-BF6A-DF9510AE1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853447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684C5-9569-2921-175B-A345BCB69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Confidence, Demeanor, and Credibility (where people often go wrong)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4945E-F37B-89AE-DD8E-1F4F1B33422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Victims</a:t>
            </a:r>
          </a:p>
          <a:p>
            <a:pPr lvl="1"/>
            <a:r>
              <a:rPr lang="en-US" dirty="0"/>
              <a:t>May appear unsure, emotional, inconsistent, or flat</a:t>
            </a:r>
          </a:p>
          <a:p>
            <a:pPr lvl="1"/>
            <a:r>
              <a:rPr lang="en-US" dirty="0"/>
              <a:t>Confidence may fluctuate</a:t>
            </a:r>
          </a:p>
          <a:p>
            <a:pPr lvl="1"/>
            <a:r>
              <a:rPr lang="en-US" dirty="0"/>
              <a:t>Detail level may vary dramatically</a:t>
            </a:r>
          </a:p>
          <a:p>
            <a:pPr lvl="1"/>
            <a:r>
              <a:rPr lang="en-US" dirty="0"/>
              <a:t>None of these reliably predict inaccuracy.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2FB19E-65DB-03D7-CFAA-4109BD27CA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Suspects</a:t>
            </a:r>
          </a:p>
          <a:p>
            <a:pPr lvl="1"/>
            <a:r>
              <a:rPr lang="en-US" dirty="0"/>
              <a:t>May appear calm, confident, and articulate</a:t>
            </a:r>
          </a:p>
          <a:p>
            <a:pPr lvl="1"/>
            <a:r>
              <a:rPr lang="en-US" dirty="0"/>
              <a:t>Confidence often increases with repetition</a:t>
            </a:r>
          </a:p>
          <a:p>
            <a:pPr lvl="1"/>
            <a:r>
              <a:rPr lang="en-US" dirty="0"/>
              <a:t>Narrative coherence may reflect rehearsal, not truth</a:t>
            </a:r>
          </a:p>
          <a:p>
            <a:pPr lvl="1"/>
            <a:r>
              <a:rPr lang="en-US" dirty="0"/>
              <a:t>Confidence and composure are especially poor indicators of honesty for suspects.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3BEF7-7C36-8CB8-4C53-A9D87C969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5681418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80BF1-DBCE-7259-899A-50F909689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572"/>
            <a:ext cx="10515600" cy="1325563"/>
          </a:xfrm>
        </p:spPr>
        <p:txBody>
          <a:bodyPr/>
          <a:lstStyle/>
          <a:p>
            <a:r>
              <a:rPr lang="en-US" dirty="0"/>
              <a:t>Summary: Victims vs. Suspects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0A85CD4-56CE-D4D8-FB20-DD1932C1C8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9164200"/>
              </p:ext>
            </p:extLst>
          </p:nvPr>
        </p:nvGraphicFramePr>
        <p:xfrm>
          <a:off x="838200" y="1210491"/>
          <a:ext cx="10515597" cy="3577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3903">
                  <a:extLst>
                    <a:ext uri="{9D8B030D-6E8A-4147-A177-3AD203B41FA5}">
                      <a16:colId xmlns:a16="http://schemas.microsoft.com/office/drawing/2014/main" val="1155768715"/>
                    </a:ext>
                  </a:extLst>
                </a:gridCol>
                <a:gridCol w="4086495">
                  <a:extLst>
                    <a:ext uri="{9D8B030D-6E8A-4147-A177-3AD203B41FA5}">
                      <a16:colId xmlns:a16="http://schemas.microsoft.com/office/drawing/2014/main" val="570360028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51440653"/>
                    </a:ext>
                  </a:extLst>
                </a:gridCol>
              </a:tblGrid>
              <a:tr h="4555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b="1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Feature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86995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b="1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Victim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0" marB="86995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b="1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Suspect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0" marB="86995" anchor="b"/>
                </a:tc>
                <a:extLst>
                  <a:ext uri="{0D108BD9-81ED-4DB2-BD59-A6C34878D82A}">
                    <a16:rowId xmlns:a16="http://schemas.microsoft.com/office/drawing/2014/main" val="3669569892"/>
                  </a:ext>
                </a:extLst>
              </a:tr>
              <a:tr h="5333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Stress type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86995" marB="8699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Uncontrollable, survival-based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8699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Goal-directed, strategic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86995" anchor="ctr"/>
                </a:tc>
                <a:extLst>
                  <a:ext uri="{0D108BD9-81ED-4DB2-BD59-A6C34878D82A}">
                    <a16:rowId xmlns:a16="http://schemas.microsoft.com/office/drawing/2014/main" val="251293960"/>
                  </a:ext>
                </a:extLst>
              </a:tr>
              <a:tr h="5333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Encoding focus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86995" marB="8699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Threat &amp; assault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8699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Own actions &amp; avoidance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86995" anchor="ctr"/>
                </a:tc>
                <a:extLst>
                  <a:ext uri="{0D108BD9-81ED-4DB2-BD59-A6C34878D82A}">
                    <a16:rowId xmlns:a16="http://schemas.microsoft.com/office/drawing/2014/main" val="1729873082"/>
                  </a:ext>
                </a:extLst>
              </a:tr>
              <a:tr h="5333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Early recall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86995" marB="8699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Fragmented, partial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8699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Structured, selective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86995" anchor="ctr"/>
                </a:tc>
                <a:extLst>
                  <a:ext uri="{0D108BD9-81ED-4DB2-BD59-A6C34878D82A}">
                    <a16:rowId xmlns:a16="http://schemas.microsoft.com/office/drawing/2014/main" val="3119921912"/>
                  </a:ext>
                </a:extLst>
              </a:tr>
              <a:tr h="5333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Change over time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86995" marB="8699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Coherence improves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8699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Rigidity or contradictions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86995" anchor="ctr"/>
                </a:tc>
                <a:extLst>
                  <a:ext uri="{0D108BD9-81ED-4DB2-BD59-A6C34878D82A}">
                    <a16:rowId xmlns:a16="http://schemas.microsoft.com/office/drawing/2014/main" val="2926807159"/>
                  </a:ext>
                </a:extLst>
              </a:tr>
              <a:tr h="5333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Stress during interview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86995" marB="8699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Harms retrieval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8699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Harms deception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86995" anchor="ctr"/>
                </a:tc>
                <a:extLst>
                  <a:ext uri="{0D108BD9-81ED-4DB2-BD59-A6C34878D82A}">
                    <a16:rowId xmlns:a16="http://schemas.microsoft.com/office/drawing/2014/main" val="2229224441"/>
                  </a:ext>
                </a:extLst>
              </a:tr>
              <a:tr h="4555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Confidence ↔ accuracy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8699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Weak link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Very weak / misleading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6995" marR="0" marT="86995" marB="0" anchor="ctr"/>
                </a:tc>
                <a:extLst>
                  <a:ext uri="{0D108BD9-81ED-4DB2-BD59-A6C34878D82A}">
                    <a16:rowId xmlns:a16="http://schemas.microsoft.com/office/drawing/2014/main" val="223670955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FC723-FEFE-D43D-8C83-5E45136D9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A63C1C-2BC1-290D-184C-A9775AAB72AA}"/>
              </a:ext>
            </a:extLst>
          </p:cNvPr>
          <p:cNvSpPr txBox="1"/>
          <p:nvPr/>
        </p:nvSpPr>
        <p:spPr>
          <a:xfrm>
            <a:off x="768531" y="4813260"/>
            <a:ext cx="1051559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ook Antiqua" panose="02040602050305030304" pitchFamily="18" charset="0"/>
              </a:rPr>
              <a:t>Core Forensic Takeaway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Book Antiqua" panose="02040602050305030304" pitchFamily="18" charset="0"/>
              </a:rPr>
              <a:t>Victim memory under stress is shaped by survival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Book Antiqua" panose="02040602050305030304" pitchFamily="18" charset="0"/>
              </a:rPr>
              <a:t>Suspect memory under stress is shaped by strategy.</a:t>
            </a:r>
          </a:p>
          <a:p>
            <a:r>
              <a:rPr lang="en-US" dirty="0">
                <a:latin typeface="Book Antiqua" panose="02040602050305030304" pitchFamily="18" charset="0"/>
              </a:rPr>
              <a:t>This means: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Book Antiqua" panose="02040602050305030304" pitchFamily="18" charset="0"/>
              </a:rPr>
              <a:t>Victim inconsistencies—especially early—are expected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Book Antiqua" panose="02040602050305030304" pitchFamily="18" charset="0"/>
              </a:rPr>
              <a:t>Suspect consistency—especially early—can be manufactured</a:t>
            </a:r>
          </a:p>
          <a:p>
            <a:endParaRPr lang="en-US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8214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DE1FAB-10AA-5CFA-A5A2-B2C17510B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Truthtellers vs. Liars under Stress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B5A01C8-30C5-657A-863F-F9A6CECE04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FD1BCD-6A49-92CD-A448-3ABED19EF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8457161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316552D-B008-A507-788B-BE82EE1C0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Fundamental Difference: Memory Retrieval vs. Narrative Construction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6057D7-322F-A7C3-E9DD-5A698B694C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Truth-tellers</a:t>
            </a:r>
            <a:endParaRPr lang="en-US" sz="2400" dirty="0"/>
          </a:p>
          <a:p>
            <a:pPr lvl="1"/>
            <a:r>
              <a:rPr lang="en-US" dirty="0"/>
              <a:t>Are retrieving stored information</a:t>
            </a:r>
            <a:endParaRPr lang="en-US" sz="2000" dirty="0"/>
          </a:p>
          <a:p>
            <a:pPr lvl="1"/>
            <a:r>
              <a:rPr lang="en-US" dirty="0"/>
              <a:t>Retrieval is constrained by:</a:t>
            </a:r>
            <a:endParaRPr lang="en-US" sz="2000" dirty="0"/>
          </a:p>
          <a:p>
            <a:pPr lvl="2"/>
            <a:r>
              <a:rPr lang="en-US" dirty="0"/>
              <a:t>Stress</a:t>
            </a:r>
            <a:endParaRPr lang="en-US" sz="1600" dirty="0"/>
          </a:p>
          <a:p>
            <a:pPr lvl="2"/>
            <a:r>
              <a:rPr lang="en-US" dirty="0"/>
              <a:t>Encoding limitations</a:t>
            </a:r>
            <a:endParaRPr lang="en-US" sz="1600" dirty="0"/>
          </a:p>
          <a:p>
            <a:pPr lvl="2"/>
            <a:r>
              <a:rPr lang="en-US" dirty="0"/>
              <a:t>Access problems</a:t>
            </a:r>
            <a:endParaRPr lang="en-US" sz="1600" dirty="0"/>
          </a:p>
          <a:p>
            <a:pPr lvl="1"/>
            <a:r>
              <a:rPr lang="en-US" dirty="0"/>
              <a:t>Errors are usually unintentional</a:t>
            </a:r>
            <a:endParaRPr lang="en-US" sz="2000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F6BC9A-9B1E-54D7-4E89-C4F04E4FFF8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Liars</a:t>
            </a:r>
            <a:endParaRPr lang="en-US" sz="2400" dirty="0"/>
          </a:p>
          <a:p>
            <a:pPr lvl="1"/>
            <a:r>
              <a:rPr lang="en-US" dirty="0"/>
              <a:t>Are constructing and managing a narrative</a:t>
            </a:r>
            <a:endParaRPr lang="en-US" sz="2000" dirty="0"/>
          </a:p>
          <a:p>
            <a:pPr lvl="1"/>
            <a:r>
              <a:rPr lang="en-US" dirty="0"/>
              <a:t>They must:</a:t>
            </a:r>
            <a:endParaRPr lang="en-US" sz="2000" dirty="0"/>
          </a:p>
          <a:p>
            <a:pPr lvl="2"/>
            <a:r>
              <a:rPr lang="en-US" dirty="0"/>
              <a:t>Invent details</a:t>
            </a:r>
            <a:endParaRPr lang="en-US" sz="1600" dirty="0"/>
          </a:p>
          <a:p>
            <a:pPr lvl="2"/>
            <a:r>
              <a:rPr lang="en-US" dirty="0"/>
              <a:t>Monitor consistency</a:t>
            </a:r>
            <a:endParaRPr lang="en-US" sz="1600" dirty="0"/>
          </a:p>
          <a:p>
            <a:pPr lvl="2"/>
            <a:r>
              <a:rPr lang="en-US" dirty="0"/>
              <a:t>Track what was said before</a:t>
            </a:r>
            <a:endParaRPr lang="en-US" sz="1600" dirty="0"/>
          </a:p>
          <a:p>
            <a:pPr lvl="2"/>
            <a:r>
              <a:rPr lang="en-US" dirty="0"/>
              <a:t>Anticipate challenges</a:t>
            </a:r>
            <a:endParaRPr lang="en-US" sz="1600" dirty="0"/>
          </a:p>
          <a:p>
            <a:pPr lvl="1"/>
            <a:r>
              <a:rPr lang="en-US" dirty="0"/>
              <a:t>Errors arise from </a:t>
            </a:r>
            <a:r>
              <a:rPr lang="en-US" b="1" dirty="0"/>
              <a:t>cognitive overload</a:t>
            </a:r>
            <a:endParaRPr lang="en-US" sz="2000" dirty="0"/>
          </a:p>
          <a:p>
            <a:r>
              <a:rPr lang="en-US" dirty="0"/>
              <a:t>Key distinction: </a:t>
            </a:r>
          </a:p>
          <a:p>
            <a:pPr lvl="1"/>
            <a:r>
              <a:rPr lang="en-US" dirty="0"/>
              <a:t>Truth-tellers struggle with </a:t>
            </a:r>
            <a:r>
              <a:rPr lang="en-US" i="1" dirty="0"/>
              <a:t>access</a:t>
            </a:r>
            <a:r>
              <a:rPr lang="en-US" dirty="0"/>
              <a:t>; liars struggle with </a:t>
            </a:r>
            <a:r>
              <a:rPr lang="en-US" i="1" dirty="0"/>
              <a:t>control</a:t>
            </a:r>
            <a:r>
              <a:rPr lang="en-US" dirty="0"/>
              <a:t>.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D8F145-DAAB-B69C-B295-B007FDE4C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68689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3C29C-DD79-B4E8-1B73-B4328DB29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5F037-8CC7-E91A-DCD3-97C72613D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Trauma often boosts memory for “the gist” and central threat details, but hurts peripheral detail</a:t>
            </a:r>
            <a:r>
              <a:rPr lang="en-US" dirty="0">
                <a:effectLst/>
              </a:rPr>
              <a:t> </a:t>
            </a:r>
          </a:p>
          <a:p>
            <a:r>
              <a:rPr lang="en-US" dirty="0"/>
              <a:t>Stress hormones can </a:t>
            </a:r>
            <a:r>
              <a:rPr lang="en-US" i="1" dirty="0"/>
              <a:t>strengthen storage</a:t>
            </a:r>
            <a:r>
              <a:rPr lang="en-US" dirty="0"/>
              <a:t> of emotional moments but </a:t>
            </a:r>
            <a:r>
              <a:rPr lang="en-US" i="1" dirty="0"/>
              <a:t>impair retrieval</a:t>
            </a:r>
            <a:r>
              <a:rPr lang="en-US" dirty="0"/>
              <a:t>—sometimes at the same time</a:t>
            </a:r>
            <a:r>
              <a:rPr lang="en-US" dirty="0">
                <a:effectLst/>
              </a:rPr>
              <a:t> </a:t>
            </a:r>
          </a:p>
          <a:p>
            <a:r>
              <a:rPr lang="en-US" dirty="0"/>
              <a:t>In PTSD, people often show intrusive trauma memories </a:t>
            </a:r>
            <a:r>
              <a:rPr lang="en-US" i="1" dirty="0"/>
              <a:t>and</a:t>
            </a:r>
            <a:r>
              <a:rPr lang="en-US" dirty="0"/>
              <a:t> broader episodic memory difficulties</a:t>
            </a:r>
            <a:r>
              <a:rPr lang="en-US" dirty="0">
                <a:effectLst/>
              </a:rPr>
              <a:t> </a:t>
            </a:r>
          </a:p>
          <a:p>
            <a:r>
              <a:rPr lang="en-US" dirty="0"/>
              <a:t>Trauma—especially in childhood—is linked to “overgeneral autobiographical memory”</a:t>
            </a:r>
            <a:r>
              <a:rPr lang="en-US" dirty="0">
                <a:effectLst/>
              </a:rPr>
              <a:t> </a:t>
            </a:r>
          </a:p>
          <a:p>
            <a:r>
              <a:rPr lang="en-US" dirty="0"/>
              <a:t>Trauma does </a:t>
            </a:r>
            <a:r>
              <a:rPr lang="en-US" i="1" dirty="0"/>
              <a:t>not</a:t>
            </a:r>
            <a:r>
              <a:rPr lang="en-US" dirty="0"/>
              <a:t> make memory immune to distortion; suggestibility and reconstruction still matter </a:t>
            </a:r>
          </a:p>
          <a:p>
            <a:endParaRPr lang="en-US" dirty="0"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12DCC1-0E22-78D6-8E9E-36DBE6F10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6848606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1E06A-0898-07C1-C620-05976AB1A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Detail Patterns (where people often get this wrong)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59C2C-71DB-4D64-05A1-54BF887EF8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Truth-tellers</a:t>
            </a:r>
          </a:p>
          <a:p>
            <a:pPr lvl="1"/>
            <a:r>
              <a:rPr lang="en-US" dirty="0"/>
              <a:t>Typical features:</a:t>
            </a:r>
          </a:p>
          <a:p>
            <a:pPr lvl="1"/>
            <a:r>
              <a:rPr lang="en-US" dirty="0"/>
              <a:t>Uneven detail distribution</a:t>
            </a:r>
          </a:p>
          <a:p>
            <a:pPr lvl="1"/>
            <a:r>
              <a:rPr lang="en-US" dirty="0"/>
              <a:t>Rich detail in some areas, sparse in others</a:t>
            </a:r>
          </a:p>
          <a:p>
            <a:pPr lvl="1"/>
            <a:r>
              <a:rPr lang="en-US" dirty="0"/>
              <a:t>Sensory or emotional details appear spontaneously</a:t>
            </a:r>
          </a:p>
          <a:p>
            <a:pPr lvl="1"/>
            <a:r>
              <a:rPr lang="en-US" dirty="0"/>
              <a:t>Will say “I don’t know / I’m not sure”</a:t>
            </a:r>
          </a:p>
          <a:p>
            <a:r>
              <a:rPr lang="en-US" dirty="0"/>
              <a:t>Crucially:</a:t>
            </a:r>
          </a:p>
          <a:p>
            <a:pPr lvl="1"/>
            <a:r>
              <a:rPr lang="en-US" dirty="0"/>
              <a:t>Detail level often reflects attention at encoding, not honesty</a:t>
            </a:r>
          </a:p>
          <a:p>
            <a:pPr lvl="1"/>
            <a:r>
              <a:rPr lang="en-US" dirty="0"/>
              <a:t>Peripheral gaps are common and normal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823C91-6908-574F-E5A0-3929AB9C7F4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Liars</a:t>
            </a:r>
          </a:p>
          <a:p>
            <a:pPr lvl="1"/>
            <a:r>
              <a:rPr lang="en-US" dirty="0"/>
              <a:t>Typical features:</a:t>
            </a:r>
          </a:p>
          <a:p>
            <a:pPr lvl="1"/>
            <a:r>
              <a:rPr lang="en-US" dirty="0"/>
              <a:t>More uniform detail density</a:t>
            </a:r>
          </a:p>
          <a:p>
            <a:pPr lvl="1"/>
            <a:r>
              <a:rPr lang="en-US" dirty="0"/>
              <a:t>Over-explanation in non-critical areas</a:t>
            </a:r>
          </a:p>
          <a:p>
            <a:pPr lvl="1"/>
            <a:r>
              <a:rPr lang="en-US" dirty="0"/>
              <a:t>Avoidance of sensory or emotional specifics</a:t>
            </a:r>
          </a:p>
          <a:p>
            <a:pPr lvl="1"/>
            <a:r>
              <a:rPr lang="en-US" dirty="0"/>
              <a:t>Fewer admissions of uncertainty</a:t>
            </a:r>
          </a:p>
          <a:p>
            <a:r>
              <a:rPr lang="en-US" dirty="0"/>
              <a:t>Liars often:</a:t>
            </a:r>
          </a:p>
          <a:p>
            <a:pPr lvl="1"/>
            <a:r>
              <a:rPr lang="en-US" dirty="0"/>
              <a:t>Provide plausible but generic detail</a:t>
            </a:r>
          </a:p>
          <a:p>
            <a:pPr lvl="1"/>
            <a:r>
              <a:rPr lang="en-US" dirty="0"/>
              <a:t>Fill gaps rather than leave them empty</a:t>
            </a:r>
          </a:p>
          <a:p>
            <a:pPr lvl="1"/>
            <a:r>
              <a:rPr lang="en-US" dirty="0"/>
              <a:t>Prefer controllable facts (times, locations) over lived experience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2CC3E-8D6E-3131-F1FF-C9AA42B2A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2719936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0CD40-1357-6474-37E9-E427F67B6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Consistency over Time (one of the biggest myths)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64C22-7BF0-EE71-E121-2262C6B4D4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Truth-tellers</a:t>
            </a:r>
            <a:endParaRPr lang="en-US" sz="2400" dirty="0"/>
          </a:p>
          <a:p>
            <a:pPr lvl="1"/>
            <a:r>
              <a:rPr lang="en-US" dirty="0"/>
              <a:t>Core facts tend to remain stable</a:t>
            </a:r>
            <a:endParaRPr lang="en-US" sz="2000" dirty="0"/>
          </a:p>
          <a:p>
            <a:pPr lvl="1"/>
            <a:r>
              <a:rPr lang="en-US" dirty="0"/>
              <a:t>Peripheral details may:</a:t>
            </a:r>
            <a:endParaRPr lang="en-US" sz="2000" dirty="0"/>
          </a:p>
          <a:p>
            <a:pPr lvl="2"/>
            <a:r>
              <a:rPr lang="en-US" dirty="0"/>
              <a:t>Change</a:t>
            </a:r>
            <a:endParaRPr lang="en-US" sz="1600" dirty="0"/>
          </a:p>
          <a:p>
            <a:pPr lvl="2"/>
            <a:r>
              <a:rPr lang="en-US" dirty="0"/>
              <a:t>Expand</a:t>
            </a:r>
            <a:endParaRPr lang="en-US" sz="1600" dirty="0"/>
          </a:p>
          <a:p>
            <a:pPr lvl="2"/>
            <a:r>
              <a:rPr lang="en-US" dirty="0"/>
              <a:t>Be corrected</a:t>
            </a:r>
            <a:endParaRPr lang="en-US" sz="1600" dirty="0"/>
          </a:p>
          <a:p>
            <a:pPr lvl="1"/>
            <a:r>
              <a:rPr lang="en-US" dirty="0"/>
              <a:t>Narrative coherence often improves with time</a:t>
            </a:r>
            <a:endParaRPr lang="en-US" sz="2000" dirty="0"/>
          </a:p>
          <a:p>
            <a:r>
              <a:rPr lang="en-US" dirty="0"/>
              <a:t>This produces:</a:t>
            </a:r>
            <a:endParaRPr lang="en-US" sz="2400" dirty="0"/>
          </a:p>
          <a:p>
            <a:pPr lvl="1"/>
            <a:r>
              <a:rPr lang="en-US" dirty="0"/>
              <a:t>Apparent “inconsistencies” that are non-diagnostic</a:t>
            </a:r>
            <a:endParaRPr lang="en-US" sz="2000" dirty="0"/>
          </a:p>
          <a:p>
            <a:pPr lvl="1"/>
            <a:r>
              <a:rPr lang="en-US" dirty="0"/>
              <a:t>Corrections that increase accuracy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5C151-0D24-45ED-EB76-4F7A8CA74E1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Liars</a:t>
            </a:r>
            <a:endParaRPr lang="en-US" sz="2400" dirty="0"/>
          </a:p>
          <a:p>
            <a:pPr lvl="1"/>
            <a:r>
              <a:rPr lang="en-US" dirty="0"/>
              <a:t>Early statements often appear very consistent</a:t>
            </a:r>
            <a:endParaRPr lang="en-US" sz="2000" dirty="0"/>
          </a:p>
          <a:p>
            <a:pPr lvl="1"/>
            <a:r>
              <a:rPr lang="en-US" dirty="0"/>
              <a:t>Over time:</a:t>
            </a:r>
            <a:endParaRPr lang="en-US" sz="2000" dirty="0"/>
          </a:p>
          <a:p>
            <a:pPr lvl="2"/>
            <a:r>
              <a:rPr lang="en-US" dirty="0"/>
              <a:t>New contradictions emerge</a:t>
            </a:r>
            <a:endParaRPr lang="en-US" sz="1600" dirty="0"/>
          </a:p>
          <a:p>
            <a:pPr lvl="2"/>
            <a:r>
              <a:rPr lang="en-US" dirty="0"/>
              <a:t>Story becomes rigid or overly rehearsed</a:t>
            </a:r>
            <a:endParaRPr lang="en-US" sz="1600" dirty="0"/>
          </a:p>
          <a:p>
            <a:pPr lvl="2"/>
            <a:r>
              <a:rPr lang="en-US" dirty="0"/>
              <a:t>Details are added to “patch” problems</a:t>
            </a:r>
            <a:endParaRPr lang="en-US" sz="1600" dirty="0"/>
          </a:p>
          <a:p>
            <a:r>
              <a:rPr lang="en-US" dirty="0"/>
              <a:t>Why:</a:t>
            </a:r>
            <a:endParaRPr lang="en-US" sz="2400" dirty="0"/>
          </a:p>
          <a:p>
            <a:pPr lvl="1"/>
            <a:r>
              <a:rPr lang="en-US" dirty="0"/>
              <a:t>Lies interfere with memory</a:t>
            </a:r>
            <a:endParaRPr lang="en-US" sz="2000" dirty="0"/>
          </a:p>
          <a:p>
            <a:pPr lvl="1"/>
            <a:r>
              <a:rPr lang="en-US" dirty="0"/>
              <a:t>Rehearsal replaces genuine recall</a:t>
            </a:r>
            <a:endParaRPr lang="en-US" sz="2000" dirty="0"/>
          </a:p>
          <a:p>
            <a:pPr lvl="1"/>
            <a:r>
              <a:rPr lang="en-US" dirty="0"/>
              <a:t>Maintaining consistency becomes cognitively costly</a:t>
            </a:r>
            <a:endParaRPr lang="en-US" sz="2000" dirty="0"/>
          </a:p>
          <a:p>
            <a:r>
              <a:rPr lang="en-US" dirty="0"/>
              <a:t>Consistency is easier to fake early than late.</a:t>
            </a:r>
            <a:endParaRPr lang="en-US" sz="24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4AC0C-7BE0-3261-2CA3-AD0A3AFB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1532996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F4702-BD5D-454E-2486-A69E5A046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Response to Cognitive Load during Questioning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CA71C-A2C0-73BA-1E58-F2C225EE4B1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Truth-tellers under Pressure</a:t>
            </a:r>
          </a:p>
          <a:p>
            <a:pPr lvl="1"/>
            <a:r>
              <a:rPr lang="en-US" dirty="0"/>
              <a:t>Recall degrades</a:t>
            </a:r>
          </a:p>
          <a:p>
            <a:pPr lvl="1"/>
            <a:r>
              <a:rPr lang="en-US" dirty="0"/>
              <a:t>Speech may slow</a:t>
            </a:r>
          </a:p>
          <a:p>
            <a:pPr lvl="1"/>
            <a:r>
              <a:rPr lang="en-US" dirty="0"/>
              <a:t>Emotional regulation may fail</a:t>
            </a:r>
          </a:p>
          <a:p>
            <a:pPr lvl="1"/>
            <a:r>
              <a:rPr lang="en-US" dirty="0"/>
              <a:t>More pauses, searching, or confusion</a:t>
            </a:r>
          </a:p>
          <a:p>
            <a:pPr lvl="1"/>
            <a:r>
              <a:rPr lang="en-US" dirty="0"/>
              <a:t>This is often misread as deception—but may reflect retrieval difficulty.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BD9CB6-B404-7036-911A-69EC2007D1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Liars under pressure</a:t>
            </a:r>
            <a:endParaRPr lang="en-US" sz="2400" dirty="0"/>
          </a:p>
          <a:p>
            <a:pPr lvl="1"/>
            <a:r>
              <a:rPr lang="en-US" dirty="0"/>
              <a:t>Cognitive load increases sharply</a:t>
            </a:r>
            <a:endParaRPr lang="en-US" sz="2000" dirty="0"/>
          </a:p>
          <a:p>
            <a:pPr lvl="1"/>
            <a:r>
              <a:rPr lang="en-US" dirty="0"/>
              <a:t>Executive control begins to fail</a:t>
            </a:r>
            <a:endParaRPr lang="en-US" sz="2000" dirty="0"/>
          </a:p>
          <a:p>
            <a:pPr lvl="1"/>
            <a:r>
              <a:rPr lang="en-US" dirty="0"/>
              <a:t>Signs appear in:</a:t>
            </a:r>
            <a:endParaRPr lang="en-US" sz="2000" dirty="0"/>
          </a:p>
          <a:p>
            <a:pPr lvl="2"/>
            <a:r>
              <a:rPr lang="en-US" dirty="0"/>
              <a:t>Inconsistencies</a:t>
            </a:r>
            <a:endParaRPr lang="en-US" sz="1600" dirty="0"/>
          </a:p>
          <a:p>
            <a:pPr lvl="2"/>
            <a:r>
              <a:rPr lang="en-US" dirty="0"/>
              <a:t>Over-talking</a:t>
            </a:r>
            <a:endParaRPr lang="en-US" sz="1600" dirty="0"/>
          </a:p>
          <a:p>
            <a:pPr lvl="2"/>
            <a:r>
              <a:rPr lang="en-US" dirty="0"/>
              <a:t>Defensiveness</a:t>
            </a:r>
            <a:endParaRPr lang="en-US" sz="1600" dirty="0"/>
          </a:p>
          <a:p>
            <a:pPr lvl="2"/>
            <a:r>
              <a:rPr lang="en-US" dirty="0"/>
              <a:t>Sudden simplification of story</a:t>
            </a:r>
            <a:endParaRPr lang="en-US" sz="1600" dirty="0"/>
          </a:p>
          <a:p>
            <a:pPr lvl="1"/>
            <a:r>
              <a:rPr lang="en-US" dirty="0"/>
              <a:t>Stress harms liars more than truth-tellers—but only when pressure targets content, not demeanor.</a:t>
            </a:r>
            <a:endParaRPr lang="en-US" sz="20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5A8DA-8492-BD76-792C-4963E0B7E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13589483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6A51C-72B7-954A-1E23-1B07DC2FE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Corrections, Self-Monitoring, and Impression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C3AAD-7762-CC74-4EBD-5A07CCB2B0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Truth-tellers</a:t>
            </a:r>
            <a:endParaRPr lang="en-US" sz="2400" dirty="0"/>
          </a:p>
          <a:p>
            <a:pPr lvl="1"/>
            <a:r>
              <a:rPr lang="en-US" dirty="0"/>
              <a:t>Spontaneously correct themselves</a:t>
            </a:r>
            <a:endParaRPr lang="en-US" sz="2000" dirty="0"/>
          </a:p>
          <a:p>
            <a:pPr lvl="1"/>
            <a:r>
              <a:rPr lang="en-US" dirty="0"/>
              <a:t>Say things like:</a:t>
            </a:r>
            <a:endParaRPr lang="en-US" sz="2000" dirty="0"/>
          </a:p>
          <a:p>
            <a:pPr lvl="2"/>
            <a:r>
              <a:rPr lang="en-US" dirty="0"/>
              <a:t>“No, wait—that’s not right”</a:t>
            </a:r>
            <a:endParaRPr lang="en-US" sz="1600" dirty="0"/>
          </a:p>
          <a:p>
            <a:pPr lvl="2"/>
            <a:r>
              <a:rPr lang="en-US" dirty="0"/>
              <a:t>“I think I mixed that up”</a:t>
            </a:r>
            <a:endParaRPr lang="en-US" sz="1600" dirty="0"/>
          </a:p>
          <a:p>
            <a:pPr lvl="1"/>
            <a:r>
              <a:rPr lang="en-US" dirty="0"/>
              <a:t>These corrections often increase accuracy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3E73FE-9180-5AA7-EBD1-5E534CFDF1E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Liars</a:t>
            </a:r>
          </a:p>
          <a:p>
            <a:pPr lvl="1"/>
            <a:r>
              <a:rPr lang="en-US" dirty="0"/>
              <a:t>Avoid correcting themselves</a:t>
            </a:r>
          </a:p>
          <a:p>
            <a:pPr lvl="1"/>
            <a:r>
              <a:rPr lang="en-US" dirty="0"/>
              <a:t>Corrections risk exposure</a:t>
            </a:r>
          </a:p>
          <a:p>
            <a:pPr lvl="1"/>
            <a:r>
              <a:rPr lang="en-US" dirty="0"/>
              <a:t>Tend to double down or reframe rather than retract</a:t>
            </a:r>
          </a:p>
          <a:p>
            <a:r>
              <a:rPr lang="en-US" dirty="0"/>
              <a:t>Paradoxically: </a:t>
            </a:r>
          </a:p>
          <a:p>
            <a:pPr lvl="1"/>
            <a:r>
              <a:rPr lang="en-US" dirty="0"/>
              <a:t>Self-correction is a credibility-positive behavior, not a red flag.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5537B-B9E6-FFC1-5D7F-57A802236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40770624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48D65-20B5-2213-63F5-E7AF68DF9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4491A-FF12-5398-5910-90E85113C98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Truth-tellers</a:t>
            </a:r>
            <a:endParaRPr lang="en-US" sz="2400" dirty="0"/>
          </a:p>
          <a:p>
            <a:pPr lvl="1"/>
            <a:r>
              <a:rPr lang="en-US" dirty="0"/>
              <a:t>Emotional expression is:</a:t>
            </a:r>
            <a:endParaRPr lang="en-US" sz="2000" dirty="0"/>
          </a:p>
          <a:p>
            <a:pPr lvl="2"/>
            <a:r>
              <a:rPr lang="en-US" dirty="0"/>
              <a:t>Variable</a:t>
            </a:r>
            <a:endParaRPr lang="en-US" sz="1600" dirty="0"/>
          </a:p>
          <a:p>
            <a:pPr lvl="2"/>
            <a:r>
              <a:rPr lang="en-US" dirty="0"/>
              <a:t>Context-dependent</a:t>
            </a:r>
            <a:endParaRPr lang="en-US" sz="1600" dirty="0"/>
          </a:p>
          <a:p>
            <a:pPr lvl="2"/>
            <a:r>
              <a:rPr lang="en-US" dirty="0"/>
              <a:t>Sometimes flat, sometimes intense</a:t>
            </a:r>
            <a:endParaRPr lang="en-US" sz="1600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25B80A-A61F-4396-1494-0454201FD5E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Liars</a:t>
            </a:r>
            <a:endParaRPr lang="en-US" sz="2400" dirty="0"/>
          </a:p>
          <a:p>
            <a:pPr lvl="1"/>
            <a:r>
              <a:rPr lang="en-US" dirty="0"/>
              <a:t>Emotions are often:</a:t>
            </a:r>
            <a:endParaRPr lang="en-US" sz="2000" dirty="0"/>
          </a:p>
          <a:p>
            <a:pPr lvl="2"/>
            <a:r>
              <a:rPr lang="en-US" dirty="0"/>
              <a:t>Strategically displayed</a:t>
            </a:r>
            <a:endParaRPr lang="en-US" sz="1600" dirty="0"/>
          </a:p>
          <a:p>
            <a:pPr lvl="2"/>
            <a:r>
              <a:rPr lang="en-US" dirty="0"/>
              <a:t>Timed for effect</a:t>
            </a:r>
            <a:endParaRPr lang="en-US" sz="1600" dirty="0"/>
          </a:p>
          <a:p>
            <a:pPr lvl="2"/>
            <a:r>
              <a:rPr lang="en-US" dirty="0"/>
              <a:t>More consistent than genuine emotion</a:t>
            </a:r>
            <a:endParaRPr lang="en-US" sz="1600" dirty="0"/>
          </a:p>
          <a:p>
            <a:pPr lvl="1"/>
            <a:r>
              <a:rPr lang="en-US" dirty="0"/>
              <a:t>This can look “appropriate” but is often too well-regulated.</a:t>
            </a:r>
            <a:endParaRPr lang="en-US" sz="20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9A569-D824-D4F7-2CD0-4C635F5B5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1566302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8AF8E-F279-57F6-4870-E508663FD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Modality Differences: Words vs.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F0BF0-799F-240A-C138-F599F8BF50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Truth-tellers</a:t>
            </a:r>
            <a:endParaRPr lang="en-US" sz="2400" dirty="0"/>
          </a:p>
          <a:p>
            <a:pPr lvl="1"/>
            <a:r>
              <a:rPr lang="en-US" dirty="0"/>
              <a:t>Shift naturally between:</a:t>
            </a:r>
            <a:endParaRPr lang="en-US" sz="2000" dirty="0"/>
          </a:p>
          <a:p>
            <a:pPr lvl="2"/>
            <a:r>
              <a:rPr lang="en-US" dirty="0"/>
              <a:t>Actions</a:t>
            </a:r>
            <a:endParaRPr lang="en-US" sz="1600" dirty="0"/>
          </a:p>
          <a:p>
            <a:pPr lvl="2"/>
            <a:r>
              <a:rPr lang="en-US" dirty="0"/>
              <a:t>Sensations</a:t>
            </a:r>
            <a:endParaRPr lang="en-US" sz="1600" dirty="0"/>
          </a:p>
          <a:p>
            <a:pPr lvl="2"/>
            <a:r>
              <a:rPr lang="en-US" dirty="0"/>
              <a:t>Thoughts</a:t>
            </a:r>
            <a:endParaRPr lang="en-US" sz="1600" dirty="0"/>
          </a:p>
          <a:p>
            <a:pPr lvl="1"/>
            <a:r>
              <a:rPr lang="en-US" dirty="0"/>
              <a:t>Use idiosyncratic language</a:t>
            </a:r>
            <a:endParaRPr lang="en-US" sz="2000" dirty="0"/>
          </a:p>
          <a:p>
            <a:pPr lvl="1"/>
            <a:r>
              <a:rPr lang="en-US" dirty="0"/>
              <a:t>Include experiential markers (“I remember thinking…”, “It felt like…”)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4A9AE1-C4AB-00CF-2BD4-6BC7BE2343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Liars</a:t>
            </a:r>
            <a:endParaRPr lang="en-US" sz="2400" dirty="0"/>
          </a:p>
          <a:p>
            <a:pPr lvl="1"/>
            <a:r>
              <a:rPr lang="en-US" dirty="0"/>
              <a:t>Stay at the level of:</a:t>
            </a:r>
            <a:endParaRPr lang="en-US" sz="2000" dirty="0"/>
          </a:p>
          <a:p>
            <a:pPr lvl="2"/>
            <a:r>
              <a:rPr lang="en-US" dirty="0"/>
              <a:t>Actions</a:t>
            </a:r>
            <a:endParaRPr lang="en-US" sz="1600" dirty="0"/>
          </a:p>
          <a:p>
            <a:pPr lvl="2"/>
            <a:r>
              <a:rPr lang="en-US" dirty="0"/>
              <a:t>Explanations</a:t>
            </a:r>
            <a:endParaRPr lang="en-US" sz="1600" dirty="0"/>
          </a:p>
          <a:p>
            <a:pPr lvl="2"/>
            <a:r>
              <a:rPr lang="en-US" dirty="0"/>
              <a:t>Justifications</a:t>
            </a:r>
            <a:endParaRPr lang="en-US" sz="1600" dirty="0"/>
          </a:p>
          <a:p>
            <a:pPr lvl="1"/>
            <a:r>
              <a:rPr lang="en-US" dirty="0"/>
              <a:t>Less experiential texture</a:t>
            </a:r>
            <a:endParaRPr lang="en-US" sz="2000" dirty="0"/>
          </a:p>
          <a:p>
            <a:pPr lvl="1"/>
            <a:r>
              <a:rPr lang="en-US" dirty="0"/>
              <a:t>More abstract or socially normative phrasing</a:t>
            </a:r>
            <a:endParaRPr lang="en-US" sz="20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6506E-6D24-F309-AEDC-BBB2962E5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2202298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9E07991-A921-CB9D-5C00-A1C8840CD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Differences by Crime Type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B2A7E14-6671-C5A1-D543-6354606A3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5690C-8BC6-4B68-D5C1-A44A55F12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9178293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C587E6-8635-4AD4-8FEF-A26E568FC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Rape Cases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1147B3-07CD-E978-535C-DFE81C1F429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Truth-telling victims</a:t>
            </a:r>
          </a:p>
          <a:p>
            <a:pPr lvl="1"/>
            <a:r>
              <a:rPr lang="en-US" dirty="0"/>
              <a:t>Fragmented recall</a:t>
            </a:r>
          </a:p>
          <a:p>
            <a:pPr lvl="1"/>
            <a:r>
              <a:rPr lang="en-US" dirty="0"/>
              <a:t>Delayed detail emergence</a:t>
            </a:r>
          </a:p>
          <a:p>
            <a:pPr lvl="1"/>
            <a:r>
              <a:rPr lang="en-US" dirty="0"/>
              <a:t>Emotional variability</a:t>
            </a:r>
          </a:p>
          <a:p>
            <a:pPr lvl="1"/>
            <a:r>
              <a:rPr lang="en-US" dirty="0"/>
              <a:t>Ambivalence or self-blame language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8B88CC-9568-060C-0BE9-C49D5F269F2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Lying suspects</a:t>
            </a:r>
          </a:p>
          <a:p>
            <a:pPr lvl="1"/>
            <a:r>
              <a:rPr lang="en-US" dirty="0"/>
              <a:t>Reframing coercion as consent</a:t>
            </a:r>
          </a:p>
          <a:p>
            <a:pPr lvl="1"/>
            <a:r>
              <a:rPr lang="en-US" dirty="0"/>
              <a:t>Stable, rehearsed narratives</a:t>
            </a:r>
          </a:p>
          <a:p>
            <a:pPr lvl="1"/>
            <a:r>
              <a:rPr lang="en-US" dirty="0"/>
              <a:t>Minimization of force or resistance</a:t>
            </a:r>
          </a:p>
          <a:p>
            <a:pPr lvl="1"/>
            <a:r>
              <a:rPr lang="en-US" dirty="0"/>
              <a:t>High internal consistency early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5A043-A565-6761-FA0A-2094014A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9604230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FAE34-83B2-8E45-7720-35C19913B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Attempted Homicide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4708A-D30F-BC92-57E4-0E4DC86DA5F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Truth-telling victims</a:t>
            </a:r>
          </a:p>
          <a:p>
            <a:pPr lvl="1"/>
            <a:r>
              <a:rPr lang="en-US" dirty="0"/>
              <a:t>Focused recall</a:t>
            </a:r>
          </a:p>
          <a:p>
            <a:pPr lvl="1"/>
            <a:r>
              <a:rPr lang="en-US" dirty="0"/>
              <a:t>Strong memory for attack moment</a:t>
            </a:r>
          </a:p>
          <a:p>
            <a:pPr lvl="1"/>
            <a:r>
              <a:rPr lang="en-US" dirty="0"/>
              <a:t>Fewer narrative changes over time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AED60C-732B-5F32-6B1A-0035DC03BF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Lying suspects</a:t>
            </a:r>
          </a:p>
          <a:p>
            <a:pPr lvl="1"/>
            <a:r>
              <a:rPr lang="en-US" dirty="0"/>
              <a:t>Strategic omissions</a:t>
            </a:r>
          </a:p>
          <a:p>
            <a:pPr lvl="1"/>
            <a:r>
              <a:rPr lang="en-US" dirty="0"/>
              <a:t>Over-control of timeline</a:t>
            </a:r>
          </a:p>
          <a:p>
            <a:pPr lvl="1"/>
            <a:r>
              <a:rPr lang="en-US" dirty="0"/>
              <a:t>Inconsistencies emerge under probing</a:t>
            </a:r>
          </a:p>
          <a:p>
            <a:pPr lvl="1"/>
            <a:r>
              <a:rPr lang="en-US" dirty="0"/>
              <a:t>Difficulty accounting for missing actions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3F93E-0854-2A2F-CF98-D7474CC97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13690240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5008296-1E0C-50E7-62D9-167A9CEAF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Trauma-Informed Statement Evaluation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9EC7843-1F73-4591-62BB-44BC130A72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A9541-CC6C-D2DC-A5AB-0E0300F4D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832195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01ED1-E360-6787-6910-00443FEDD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53C2-E357-9DF3-32E3-B88793C03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Inconsistent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F428C-8C2C-601E-DB07-E0327569A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“Fragmented” trauma memory is real for some people—but it’s not universal, and evidence is mixed on how distinctive it is</a:t>
            </a:r>
            <a:r>
              <a:rPr lang="en-US" dirty="0">
                <a:effectLst/>
              </a:rPr>
              <a:t> </a:t>
            </a:r>
            <a:endParaRPr lang="en-US" dirty="0"/>
          </a:p>
          <a:p>
            <a:r>
              <a:rPr lang="en-US" dirty="0"/>
              <a:t>“Repressed/recovered” traumatic memories are one of the most contested areas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11527-7BD8-0282-5455-2B07105AE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13148684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28E3D-650A-7CD0-56AC-1616269AE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Core Event Stability across Multiple Statements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2AE6F17-17C7-9DB4-834B-AB306D39E6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903563"/>
              </p:ext>
            </p:extLst>
          </p:nvPr>
        </p:nvGraphicFramePr>
        <p:xfrm>
          <a:off x="689812" y="1802421"/>
          <a:ext cx="10663988" cy="3395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1048">
                  <a:extLst>
                    <a:ext uri="{9D8B030D-6E8A-4147-A177-3AD203B41FA5}">
                      <a16:colId xmlns:a16="http://schemas.microsoft.com/office/drawing/2014/main" val="3179724794"/>
                    </a:ext>
                  </a:extLst>
                </a:gridCol>
                <a:gridCol w="3326470">
                  <a:extLst>
                    <a:ext uri="{9D8B030D-6E8A-4147-A177-3AD203B41FA5}">
                      <a16:colId xmlns:a16="http://schemas.microsoft.com/office/drawing/2014/main" val="2276983614"/>
                    </a:ext>
                  </a:extLst>
                </a:gridCol>
                <a:gridCol w="3326470">
                  <a:extLst>
                    <a:ext uri="{9D8B030D-6E8A-4147-A177-3AD203B41FA5}">
                      <a16:colId xmlns:a16="http://schemas.microsoft.com/office/drawing/2014/main" val="3203008409"/>
                    </a:ext>
                  </a:extLst>
                </a:gridCol>
              </a:tblGrid>
              <a:tr h="4511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Truth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Lie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Cautions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7974213"/>
                  </a:ext>
                </a:extLst>
              </a:tr>
              <a:tr h="2944121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Core actions stable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Changes/clarity in peripheral details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Corrections improve accuracy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 advantage gained by inconsistency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Shifts in core facts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Reframing that reduces culpability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New details conveniently fix problems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Central inconsistency requires investigation, not assumption.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Peripheral facts inconsistency ≠ deception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337306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637C6-7D17-DE7C-736B-F352D54A7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41515345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4A6685-3D9A-102E-5946-FD071B900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C0653-3A03-F38F-5A89-A234984C0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Detail Distribution within a Statement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2B62FFE-7BDF-1B48-711E-D0CAEA595A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812886"/>
              </p:ext>
            </p:extLst>
          </p:nvPr>
        </p:nvGraphicFramePr>
        <p:xfrm>
          <a:off x="838200" y="1631582"/>
          <a:ext cx="10615863" cy="3661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9231">
                  <a:extLst>
                    <a:ext uri="{9D8B030D-6E8A-4147-A177-3AD203B41FA5}">
                      <a16:colId xmlns:a16="http://schemas.microsoft.com/office/drawing/2014/main" val="3179724794"/>
                    </a:ext>
                  </a:extLst>
                </a:gridCol>
                <a:gridCol w="3318316">
                  <a:extLst>
                    <a:ext uri="{9D8B030D-6E8A-4147-A177-3AD203B41FA5}">
                      <a16:colId xmlns:a16="http://schemas.microsoft.com/office/drawing/2014/main" val="2276983614"/>
                    </a:ext>
                  </a:extLst>
                </a:gridCol>
                <a:gridCol w="3318316">
                  <a:extLst>
                    <a:ext uri="{9D8B030D-6E8A-4147-A177-3AD203B41FA5}">
                      <a16:colId xmlns:a16="http://schemas.microsoft.com/office/drawing/2014/main" val="3203008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Truth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Lie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Cautions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7974213"/>
                  </a:ext>
                </a:extLst>
              </a:tr>
              <a:tr h="1483360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Dense detail where attention was focused </a:t>
                      </a:r>
                      <a:r>
                        <a:rPr lang="en-US" sz="1800" b="1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(Balance – focus on the incident)</a:t>
                      </a: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; sparse detail elsewhere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Sensory/emotional fragments appear naturally and consistent with recall content (</a:t>
                      </a:r>
                      <a:r>
                        <a:rPr lang="en-US" sz="1800" b="1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more unique sensory detail, spatial detail, and emotion)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“I don’t know / not sure” used freely and voluntarily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Uniform detail density </a:t>
                      </a:r>
                      <a:r>
                        <a:rPr lang="en-US" sz="1800" b="1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(lack of Balance;</a:t>
                      </a: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not necessarily focused on incident)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Over-explained low-risk details </a:t>
                      </a:r>
                      <a:r>
                        <a:rPr lang="en-US" sz="1800" b="1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(Extraneous Information)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Vague or absent sensory content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Gaps filled, not admitted.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High detail ≠ High accuracy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Low detail ≠ deceptive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337306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3668C-1D21-5343-81D9-E1EA04717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42662523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E05E4A-2405-6E41-A78E-11CED79E2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CE47A-537C-2E38-67D3-3CED8CDA5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Time and Sequencing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DC549CC-34AD-451D-F428-ED49F0A271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749597"/>
              </p:ext>
            </p:extLst>
          </p:nvPr>
        </p:nvGraphicFramePr>
        <p:xfrm>
          <a:off x="838200" y="2021614"/>
          <a:ext cx="10515599" cy="3385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6587">
                  <a:extLst>
                    <a:ext uri="{9D8B030D-6E8A-4147-A177-3AD203B41FA5}">
                      <a16:colId xmlns:a16="http://schemas.microsoft.com/office/drawing/2014/main" val="3179724794"/>
                    </a:ext>
                  </a:extLst>
                </a:gridCol>
                <a:gridCol w="3179506">
                  <a:extLst>
                    <a:ext uri="{9D8B030D-6E8A-4147-A177-3AD203B41FA5}">
                      <a16:colId xmlns:a16="http://schemas.microsoft.com/office/drawing/2014/main" val="2276983614"/>
                    </a:ext>
                  </a:extLst>
                </a:gridCol>
                <a:gridCol w="3179506">
                  <a:extLst>
                    <a:ext uri="{9D8B030D-6E8A-4147-A177-3AD203B41FA5}">
                      <a16:colId xmlns:a16="http://schemas.microsoft.com/office/drawing/2014/main" val="3203008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Truth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Lie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Cautions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7974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Non-linear recall tolerated </a:t>
                      </a:r>
                      <a:r>
                        <a:rPr lang="en-US" sz="2000" b="1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(can move freely within the recall)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Spontaneous Reproduction </a:t>
                      </a:r>
                      <a:r>
                        <a:rPr lang="en-US" sz="2000" b="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(recalls additional facts freely and not in sequence)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Sequencing improves over time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Time estimates expressed with uncertainty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Over-precise timelines early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Rigid chronological structure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Resistance to revising errors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Trauma disrupts chronology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Clean timelines can be manufactured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337306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F8C06-9F00-E682-2CDB-A881FE373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503706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3F768E-E8C3-753E-64E5-CCF256EA8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DA820-8C8E-717E-7F50-971D06DA7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Self-Corrections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66850E3-5904-A99F-186E-3B7BDA1E29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482208"/>
              </p:ext>
            </p:extLst>
          </p:nvPr>
        </p:nvGraphicFramePr>
        <p:xfrm>
          <a:off x="838200" y="2500585"/>
          <a:ext cx="10298229" cy="2607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9843">
                  <a:extLst>
                    <a:ext uri="{9D8B030D-6E8A-4147-A177-3AD203B41FA5}">
                      <a16:colId xmlns:a16="http://schemas.microsoft.com/office/drawing/2014/main" val="3179724794"/>
                    </a:ext>
                  </a:extLst>
                </a:gridCol>
                <a:gridCol w="3074193">
                  <a:extLst>
                    <a:ext uri="{9D8B030D-6E8A-4147-A177-3AD203B41FA5}">
                      <a16:colId xmlns:a16="http://schemas.microsoft.com/office/drawing/2014/main" val="2276983614"/>
                    </a:ext>
                  </a:extLst>
                </a:gridCol>
                <a:gridCol w="3074193">
                  <a:extLst>
                    <a:ext uri="{9D8B030D-6E8A-4147-A177-3AD203B41FA5}">
                      <a16:colId xmlns:a16="http://schemas.microsoft.com/office/drawing/2014/main" val="3203008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Truth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Lie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Cautions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7974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Makes spontaneous corrections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Acknowledge mistakes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Willingness to revise statements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Accuracy improves after correction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Avoids correcting errors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Doubles down when challenged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Reframes instead of retracting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Self-correction is a </a:t>
                      </a:r>
                      <a:r>
                        <a:rPr lang="en-US" sz="2000" b="1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credibility positive</a:t>
                      </a:r>
                      <a:r>
                        <a:rPr lang="en-US" sz="2000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not a red flag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337306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B9E5D-F2B3-DE46-F493-5444C3C99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68540745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36E9B5-7795-1B1A-DE27-2C1CD0C05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2AD25-795F-C183-5A2C-D1D20F336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Response to Cognitive Load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EADF69F-F598-8CE9-D9DC-24D31307EC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464008"/>
              </p:ext>
            </p:extLst>
          </p:nvPr>
        </p:nvGraphicFramePr>
        <p:xfrm>
          <a:off x="838199" y="2169660"/>
          <a:ext cx="10230853" cy="2607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2169">
                  <a:extLst>
                    <a:ext uri="{9D8B030D-6E8A-4147-A177-3AD203B41FA5}">
                      <a16:colId xmlns:a16="http://schemas.microsoft.com/office/drawing/2014/main" val="3179724794"/>
                    </a:ext>
                  </a:extLst>
                </a:gridCol>
                <a:gridCol w="3154342">
                  <a:extLst>
                    <a:ext uri="{9D8B030D-6E8A-4147-A177-3AD203B41FA5}">
                      <a16:colId xmlns:a16="http://schemas.microsoft.com/office/drawing/2014/main" val="2276983614"/>
                    </a:ext>
                  </a:extLst>
                </a:gridCol>
                <a:gridCol w="3154342">
                  <a:extLst>
                    <a:ext uri="{9D8B030D-6E8A-4147-A177-3AD203B41FA5}">
                      <a16:colId xmlns:a16="http://schemas.microsoft.com/office/drawing/2014/main" val="3203008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Truth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Lie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Cautions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7974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Recall slows under pressure but is not impossible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Searching, pauses, uncertainty increase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More “I’m not sure” responses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Narrative strain appears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New inconsistencies emerge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Defensiveness or over-talking increases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Stress degrades honest recall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Stress exposes deception only when content is probed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337306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970D0-E686-4F61-AA6F-6F1779248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88641974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9FFE26-1C9E-ACAF-1F9C-141A0D633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6AB60-5C58-5D0C-5D2E-B4C8D9188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Emotion Regulation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5F9ED26-90AB-30E8-51CC-D9737FBE74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8180821"/>
              </p:ext>
            </p:extLst>
          </p:nvPr>
        </p:nvGraphicFramePr>
        <p:xfrm>
          <a:off x="838200" y="2356326"/>
          <a:ext cx="10211602" cy="2958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6240">
                  <a:extLst>
                    <a:ext uri="{9D8B030D-6E8A-4147-A177-3AD203B41FA5}">
                      <a16:colId xmlns:a16="http://schemas.microsoft.com/office/drawing/2014/main" val="3179724794"/>
                    </a:ext>
                  </a:extLst>
                </a:gridCol>
                <a:gridCol w="3077681">
                  <a:extLst>
                    <a:ext uri="{9D8B030D-6E8A-4147-A177-3AD203B41FA5}">
                      <a16:colId xmlns:a16="http://schemas.microsoft.com/office/drawing/2014/main" val="2276983614"/>
                    </a:ext>
                  </a:extLst>
                </a:gridCol>
                <a:gridCol w="3077681">
                  <a:extLst>
                    <a:ext uri="{9D8B030D-6E8A-4147-A177-3AD203B41FA5}">
                      <a16:colId xmlns:a16="http://schemas.microsoft.com/office/drawing/2014/main" val="3203008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Truth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Lie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Cautions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7974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Emotion varies with specific topic changes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Emotional expression changes over time in the narrative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Over-regulated emotion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Emotion appears strategic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Affect unusually consistent throughout narrative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“No emotion” ≠ lying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“Right emotion” ≠ truth 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337306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7081E-F607-1126-2E0E-1731029DC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364824041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3620DA-72E9-7234-D26F-DE98BD5E2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EA966-2664-6954-2AD5-313B41DE5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Self-Reports of Experience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2423087-7112-0C15-D6A2-7E2D18DF0D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543553"/>
              </p:ext>
            </p:extLst>
          </p:nvPr>
        </p:nvGraphicFramePr>
        <p:xfrm>
          <a:off x="838199" y="2352540"/>
          <a:ext cx="10384857" cy="2607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1731">
                  <a:extLst>
                    <a:ext uri="{9D8B030D-6E8A-4147-A177-3AD203B41FA5}">
                      <a16:colId xmlns:a16="http://schemas.microsoft.com/office/drawing/2014/main" val="3179724794"/>
                    </a:ext>
                  </a:extLst>
                </a:gridCol>
                <a:gridCol w="3116563">
                  <a:extLst>
                    <a:ext uri="{9D8B030D-6E8A-4147-A177-3AD203B41FA5}">
                      <a16:colId xmlns:a16="http://schemas.microsoft.com/office/drawing/2014/main" val="2276983614"/>
                    </a:ext>
                  </a:extLst>
                </a:gridCol>
                <a:gridCol w="3116563">
                  <a:extLst>
                    <a:ext uri="{9D8B030D-6E8A-4147-A177-3AD203B41FA5}">
                      <a16:colId xmlns:a16="http://schemas.microsoft.com/office/drawing/2014/main" val="3203008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Truth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Lie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Cautions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7974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Internal thoughts remembered </a:t>
                      </a:r>
                      <a:r>
                        <a:rPr lang="en-US" sz="2000" b="1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(Accounts of subjective mental state)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Sensory fragments appear spontaneously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Idiosyncratic language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Abstract or normative language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Explanations over experiences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Rehearsed phrasing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Fluency reflects rehearsal as much as truth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337306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0C3EE-7D49-72A8-3F31-F07E28B94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2440719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1E3448-0D1D-4A43-F9B0-A7D52E564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CF4BB-1B62-E9F9-3560-5239E30DB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Motivations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8C654C-FF7A-5C5C-C982-054147869E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5344356"/>
              </p:ext>
            </p:extLst>
          </p:nvPr>
        </p:nvGraphicFramePr>
        <p:xfrm>
          <a:off x="838200" y="2274162"/>
          <a:ext cx="10278978" cy="2607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1530">
                  <a:extLst>
                    <a:ext uri="{9D8B030D-6E8A-4147-A177-3AD203B41FA5}">
                      <a16:colId xmlns:a16="http://schemas.microsoft.com/office/drawing/2014/main" val="3179724794"/>
                    </a:ext>
                  </a:extLst>
                </a:gridCol>
                <a:gridCol w="3058724">
                  <a:extLst>
                    <a:ext uri="{9D8B030D-6E8A-4147-A177-3AD203B41FA5}">
                      <a16:colId xmlns:a16="http://schemas.microsoft.com/office/drawing/2014/main" val="2276983614"/>
                    </a:ext>
                  </a:extLst>
                </a:gridCol>
                <a:gridCol w="3058724">
                  <a:extLst>
                    <a:ext uri="{9D8B030D-6E8A-4147-A177-3AD203B41FA5}">
                      <a16:colId xmlns:a16="http://schemas.microsoft.com/office/drawing/2014/main" val="3203008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Truth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Lie Consistent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Cautions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7974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No clear advantage from inconsistency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Admissions that harm self-image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Changes reduce liability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Omissions avoid incriminating acts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Narrative aligns with defense strategy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Victims may minimize for shame or fear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solidFill>
                            <a:srgbClr val="0D0D0D"/>
                          </a:solidFill>
                          <a:effectLst/>
                          <a:latin typeface="Book Antiqua" panose="0204060205030503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Suspects minimize strategically</a:t>
                      </a:r>
                      <a:endParaRPr lang="en-US" sz="2000" dirty="0">
                        <a:effectLst/>
                        <a:latin typeface="Book Antiqua" panose="0204060205030503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337306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22BF7-DD25-A727-AC78-1BBA4DEC1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40670394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7CC688-71C1-B3EE-36E3-0596DB701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9FB8E-D982-2E5A-5FE6-47D07A9BE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Crime-Specific Overlays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C2B3C8-D92C-9C04-24FA-4403696AD3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559319"/>
              </p:ext>
            </p:extLst>
          </p:nvPr>
        </p:nvGraphicFramePr>
        <p:xfrm>
          <a:off x="838200" y="1798320"/>
          <a:ext cx="10515600" cy="3041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44873146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17972479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276983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Truth Consistent Victim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Lie Consistent Suspect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7974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Rape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Fragmented recall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Delayed detail emergence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Dissociation or freezing described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Consent reframing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Stable early narrative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Minimization of force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3373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Attempted Homicide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Focused memory for attack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Limited narrative expansion over time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Strategic omissions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Book Antiqua" panose="0204060205030503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Timeline stress under probing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3159212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EF21E-FE9B-4B8E-21CF-C1EB82406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20A07B-F342-5CC3-86C3-33500613CD39}"/>
              </a:ext>
            </a:extLst>
          </p:cNvPr>
          <p:cNvSpPr txBox="1"/>
          <p:nvPr/>
        </p:nvSpPr>
        <p:spPr>
          <a:xfrm>
            <a:off x="838200" y="5059680"/>
            <a:ext cx="1051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ook Antiqua" panose="02040602050305030304" pitchFamily="18" charset="0"/>
              </a:rPr>
              <a:t>REMINDER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Book Antiqua" panose="02040602050305030304" pitchFamily="18" charset="0"/>
              </a:rPr>
              <a:t>Messy recall is normal under trauma.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Book Antiqua" panose="02040602050305030304" pitchFamily="18" charset="0"/>
              </a:rPr>
              <a:t>Smooth stories fail under sustained scrutiny.</a:t>
            </a:r>
          </a:p>
        </p:txBody>
      </p:sp>
    </p:spTree>
    <p:extLst>
      <p:ext uri="{BB962C8B-B14F-4D97-AF65-F5344CB8AC3E}">
        <p14:creationId xmlns:p14="http://schemas.microsoft.com/office/powerpoint/2010/main" val="2054101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4066C-B826-A921-F563-A2BD4A52F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Takeaways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4C178-0A48-F2D2-4764-C384465C2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Expect uneven recall</a:t>
            </a:r>
          </a:p>
          <a:p>
            <a:pPr lvl="1"/>
            <a:r>
              <a:rPr lang="en-US" dirty="0"/>
              <a:t>Strongest for central emotional elements, weaker for peripheral detail and exact sequencing.</a:t>
            </a:r>
          </a:p>
          <a:p>
            <a:pPr lvl="0"/>
            <a:r>
              <a:rPr lang="en-US" dirty="0"/>
              <a:t>State matters</a:t>
            </a:r>
          </a:p>
          <a:p>
            <a:pPr lvl="1"/>
            <a:r>
              <a:rPr lang="en-US" dirty="0"/>
              <a:t>Stress during questioning can reduce access; calmer, structured retrieval conditions often help.</a:t>
            </a:r>
          </a:p>
          <a:p>
            <a:pPr lvl="0"/>
            <a:r>
              <a:rPr lang="en-US" dirty="0"/>
              <a:t>Vivid ≠ accurate</a:t>
            </a:r>
          </a:p>
          <a:p>
            <a:pPr lvl="1"/>
            <a:r>
              <a:rPr lang="en-US" dirty="0"/>
              <a:t>Confidence and vividness can rise without accuracy improving—especially after repeated retellings. 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6A98D9-F2F2-3BB7-41E9-6F05BAC25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4284340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6CBAC-F182-5C88-F638-BB4C38B6F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555D2-5F46-0322-49F7-21870FB34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How do Traumatic Violent Crimes affect a Victim’s Memory of the Incident?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0D73A-E730-0CA9-6E1A-B96671A4B3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4EB372-19B0-6BDC-8B2F-274348FF2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109625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CA953-F430-8758-601A-A38C09231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Encoding during the Event: Narrowed but Durable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A57EF9-ABF8-4324-CFD2-2FB614DB7A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More robustly encoded</a:t>
            </a:r>
          </a:p>
          <a:p>
            <a:pPr lvl="1"/>
            <a:r>
              <a:rPr lang="en-US" dirty="0"/>
              <a:t>Core actions of the assault</a:t>
            </a:r>
          </a:p>
          <a:p>
            <a:pPr lvl="2"/>
            <a:r>
              <a:rPr lang="en-US" dirty="0"/>
              <a:t>what was done to them</a:t>
            </a:r>
          </a:p>
          <a:p>
            <a:pPr lvl="1"/>
            <a:r>
              <a:rPr lang="en-US" dirty="0"/>
              <a:t>Salient threat cues </a:t>
            </a:r>
          </a:p>
          <a:p>
            <a:pPr lvl="2"/>
            <a:r>
              <a:rPr lang="en-US" dirty="0"/>
              <a:t>weapon presence, physical force, verbal threats</a:t>
            </a:r>
          </a:p>
          <a:p>
            <a:pPr lvl="1"/>
            <a:r>
              <a:rPr lang="en-US" dirty="0"/>
              <a:t>Central emotional meaning </a:t>
            </a:r>
          </a:p>
          <a:p>
            <a:pPr lvl="2"/>
            <a:r>
              <a:rPr lang="en-US" dirty="0"/>
              <a:t>“I was going to die,” “I was trapped”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E54AF2-F9A0-5215-FC5C-71290103AE7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Less reliably encoded</a:t>
            </a:r>
          </a:p>
          <a:p>
            <a:pPr lvl="1"/>
            <a:r>
              <a:rPr lang="en-US" dirty="0"/>
              <a:t>Peripheral details </a:t>
            </a:r>
          </a:p>
          <a:p>
            <a:pPr lvl="2"/>
            <a:r>
              <a:rPr lang="en-US" dirty="0"/>
              <a:t>exact timing, order of minor actions</a:t>
            </a:r>
          </a:p>
          <a:p>
            <a:pPr lvl="1"/>
            <a:r>
              <a:rPr lang="en-US" dirty="0"/>
              <a:t>Environmental context </a:t>
            </a:r>
          </a:p>
          <a:p>
            <a:pPr lvl="2"/>
            <a:r>
              <a:rPr lang="en-US" dirty="0"/>
              <a:t>room layout, background sounds</a:t>
            </a:r>
          </a:p>
          <a:p>
            <a:pPr lvl="1"/>
            <a:r>
              <a:rPr lang="en-US" dirty="0"/>
              <a:t>Some identity features</a:t>
            </a:r>
          </a:p>
          <a:p>
            <a:pPr lvl="2"/>
            <a:r>
              <a:rPr lang="en-US" dirty="0"/>
              <a:t>especially if attention was diverted to a weapon or escape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B53A5C-47C9-1989-A889-CED5DF9C1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1792037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23EF-6E8D-644E-C469-5A6BC7C5D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 </a:t>
            </a:r>
            <a:r>
              <a:rPr lang="en-US" dirty="0">
                <a:highlight>
                  <a:srgbClr val="FFFF00"/>
                </a:highlight>
              </a:rPr>
              <a:t>Attention Allocation under Threat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86330E-B2F5-01F8-8B31-916935A83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Victims may be absolutely certain about central facts and genuinely uncertain about others.</a:t>
            </a:r>
          </a:p>
          <a:p>
            <a:pPr lvl="0"/>
            <a:r>
              <a:rPr lang="en-US" dirty="0"/>
              <a:t>Inconsistencies often cluster around </a:t>
            </a:r>
            <a:r>
              <a:rPr lang="en-US" i="1" dirty="0"/>
              <a:t>non-central</a:t>
            </a:r>
            <a:r>
              <a:rPr lang="en-US" dirty="0"/>
              <a:t> details, not the assault itself.</a:t>
            </a:r>
          </a:p>
          <a:p>
            <a:r>
              <a:rPr lang="en-US" dirty="0"/>
              <a:t>Same for OIS: focus on specific events and not on others (e.g., loudness of gunshots)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53802-5B88-28E8-0AE3-1C1A29CA0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2844884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95FB1-3A9B-E06C-5A81-5B264559C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Immediately after the Event: </a:t>
            </a:r>
            <a:br>
              <a:rPr lang="en-US" dirty="0"/>
            </a:br>
            <a:r>
              <a:rPr lang="en-US" dirty="0"/>
              <a:t>Memory Exists but Access is Unstable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70687-B831-DED9-716A-97139FE4EDF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Common features</a:t>
            </a:r>
          </a:p>
          <a:p>
            <a:pPr lvl="1"/>
            <a:r>
              <a:rPr lang="en-US" dirty="0"/>
              <a:t>Fragmented or non-linear recall</a:t>
            </a:r>
          </a:p>
          <a:p>
            <a:pPr lvl="1"/>
            <a:r>
              <a:rPr lang="en-US" dirty="0"/>
              <a:t>Strong sensory fragments</a:t>
            </a:r>
          </a:p>
          <a:p>
            <a:pPr lvl="2"/>
            <a:r>
              <a:rPr lang="en-US" dirty="0"/>
              <a:t>Images, smells, bodily sensations</a:t>
            </a:r>
          </a:p>
          <a:p>
            <a:pPr lvl="1"/>
            <a:r>
              <a:rPr lang="en-US" dirty="0"/>
              <a:t>Difficulty producing a coherent chronological narrative</a:t>
            </a:r>
          </a:p>
          <a:p>
            <a:pPr lvl="1"/>
            <a:r>
              <a:rPr lang="en-US" dirty="0"/>
              <a:t>Emotional flooding or shutdown when recalling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B04780-D7FB-5EFE-137B-38CE6B2064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Partly because</a:t>
            </a:r>
          </a:p>
          <a:p>
            <a:pPr lvl="1"/>
            <a:r>
              <a:rPr lang="en-US" dirty="0"/>
              <a:t>Stress hormones can enhance consolidation but temporarily impair retrieval</a:t>
            </a:r>
          </a:p>
          <a:p>
            <a:pPr lvl="1"/>
            <a:r>
              <a:rPr lang="en-US" dirty="0"/>
              <a:t>The memory may be more cue-driven than verbally organized</a:t>
            </a:r>
          </a:p>
          <a:p>
            <a:pPr lvl="1"/>
            <a:r>
              <a:rPr lang="en-US" dirty="0"/>
              <a:t>Ongoing threat perception (“Am I safe?”) keeps the nervous system activated</a:t>
            </a:r>
          </a:p>
          <a:p>
            <a:r>
              <a:rPr lang="en-US" dirty="0"/>
              <a:t>Crucially, the inability to give a clean narrative early does not mean the memory is weak or false.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F3D16-D165-5E16-8FC1-C93AFD83F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(c) Humintell 2026</a:t>
            </a:r>
          </a:p>
        </p:txBody>
      </p:sp>
    </p:spTree>
    <p:extLst>
      <p:ext uri="{BB962C8B-B14F-4D97-AF65-F5344CB8AC3E}">
        <p14:creationId xmlns:p14="http://schemas.microsoft.com/office/powerpoint/2010/main" val="410851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2934</Words>
  <Application>Microsoft Macintosh PowerPoint</Application>
  <PresentationFormat>Widescreen</PresentationFormat>
  <Paragraphs>559</Paragraphs>
  <Slides>48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Aptos</vt:lpstr>
      <vt:lpstr>Arial</vt:lpstr>
      <vt:lpstr>Book Antiqua</vt:lpstr>
      <vt:lpstr>Office Theme</vt:lpstr>
      <vt:lpstr>How do Traumatic Experiences affect Memory Recall?</vt:lpstr>
      <vt:lpstr>Key Research Findings</vt:lpstr>
      <vt:lpstr>Consistent Findings</vt:lpstr>
      <vt:lpstr>Inconsistent Findings</vt:lpstr>
      <vt:lpstr>Practical Takeaways </vt:lpstr>
      <vt:lpstr>How do Traumatic Violent Crimes affect a Victim’s Memory of the Incident?</vt:lpstr>
      <vt:lpstr>Encoding during the Event: Narrowed but Durable</vt:lpstr>
      <vt:lpstr>Why? Attention Allocation under Threat </vt:lpstr>
      <vt:lpstr>Immediately after the Event:  Memory Exists but Access is Unstable</vt:lpstr>
      <vt:lpstr>Accuracy vs. Timing: When is Recall “Best”?</vt:lpstr>
      <vt:lpstr>Immediate Interviews (same day)</vt:lpstr>
      <vt:lpstr>Short Delay: 24–72 Hours (Optimal for Narrative Accuracy)</vt:lpstr>
      <vt:lpstr>Longer Delays (Weeks to Months)</vt:lpstr>
      <vt:lpstr>What does not Improve Accuracy (and can make it Worse)</vt:lpstr>
      <vt:lpstr>Best-Supported Approach for Maximizing Accurate Victim Recall</vt:lpstr>
      <vt:lpstr>Takeaways about Timing</vt:lpstr>
      <vt:lpstr>Victims vs. Suspects Memory Under Stress</vt:lpstr>
      <vt:lpstr>Nature of Stress: Uncontrollable vs. Goal-Directed</vt:lpstr>
      <vt:lpstr>Encoding during the Event: Victims – Threat Focused</vt:lpstr>
      <vt:lpstr>Encoding during the Event: Suspects – Action- and Self-focused Encoding</vt:lpstr>
      <vt:lpstr>Immediate Recall (hours to days after): Victims</vt:lpstr>
      <vt:lpstr>Immediate Recall (hours to days after): Suspects</vt:lpstr>
      <vt:lpstr>Change over Time: How Statements may Evolve: Victims</vt:lpstr>
      <vt:lpstr>Change over Time: How Statements may Evolve: Suspects</vt:lpstr>
      <vt:lpstr>Stress at the time of Questioning</vt:lpstr>
      <vt:lpstr>Confidence, Demeanor, and Credibility (where people often go wrong)</vt:lpstr>
      <vt:lpstr>Summary: Victims vs. Suspects</vt:lpstr>
      <vt:lpstr>Truthtellers vs. Liars under Stress</vt:lpstr>
      <vt:lpstr>Fundamental Difference: Memory Retrieval vs. Narrative Construction</vt:lpstr>
      <vt:lpstr>Detail Patterns (where people often get this wrong)</vt:lpstr>
      <vt:lpstr>Consistency over Time (one of the biggest myths)</vt:lpstr>
      <vt:lpstr>Response to Cognitive Load during Questioning</vt:lpstr>
      <vt:lpstr>Corrections, Self-Monitoring, and Impression Management</vt:lpstr>
      <vt:lpstr>Emotional Content</vt:lpstr>
      <vt:lpstr>Modality Differences: Words vs. Experience</vt:lpstr>
      <vt:lpstr>Critical Differences by Crime Type</vt:lpstr>
      <vt:lpstr>Rape Cases </vt:lpstr>
      <vt:lpstr>Attempted Homicide Cases</vt:lpstr>
      <vt:lpstr>Summary: Trauma-Informed Statement Evaluation</vt:lpstr>
      <vt:lpstr>Core Event Stability across Multiple Statements</vt:lpstr>
      <vt:lpstr>Detail Distribution within a Statement</vt:lpstr>
      <vt:lpstr>Time and Sequencing</vt:lpstr>
      <vt:lpstr>Self-Corrections</vt:lpstr>
      <vt:lpstr>Response to Cognitive Load</vt:lpstr>
      <vt:lpstr>Emotion Regulation</vt:lpstr>
      <vt:lpstr>Self-Reports of Experience</vt:lpstr>
      <vt:lpstr>Motivations</vt:lpstr>
      <vt:lpstr>Crime-Specific Overlays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Matsumoto</dc:creator>
  <cp:lastModifiedBy>David Matsumoto</cp:lastModifiedBy>
  <cp:revision>14</cp:revision>
  <dcterms:created xsi:type="dcterms:W3CDTF">2026-03-16T21:35:04Z</dcterms:created>
  <dcterms:modified xsi:type="dcterms:W3CDTF">2026-06-15T15:07:52Z</dcterms:modified>
</cp:coreProperties>
</file>